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0"/>
  </p:notesMasterIdLst>
  <p:handoutMasterIdLst>
    <p:handoutMasterId r:id="rId801"/>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265" r:id="rId60"/>
    <p:sldId id="3317" r:id="rId61"/>
    <p:sldId id="3266" r:id="rId62"/>
    <p:sldId id="3320" r:id="rId63"/>
    <p:sldId id="3321" r:id="rId64"/>
    <p:sldId id="3323" r:id="rId65"/>
    <p:sldId id="3322" r:id="rId66"/>
    <p:sldId id="3319" r:id="rId67"/>
    <p:sldId id="3267" r:id="rId68"/>
    <p:sldId id="3268" r:id="rId69"/>
    <p:sldId id="3270" r:id="rId70"/>
    <p:sldId id="3271" r:id="rId71"/>
    <p:sldId id="3313" r:id="rId72"/>
    <p:sldId id="3318" r:id="rId73"/>
    <p:sldId id="3315" r:id="rId74"/>
    <p:sldId id="3316" r:id="rId75"/>
    <p:sldId id="3272" r:id="rId76"/>
    <p:sldId id="3273" r:id="rId77"/>
    <p:sldId id="3274" r:id="rId78"/>
    <p:sldId id="3275" r:id="rId79"/>
    <p:sldId id="3276" r:id="rId80"/>
    <p:sldId id="3277" r:id="rId81"/>
    <p:sldId id="3330" r:id="rId82"/>
    <p:sldId id="3331" r:id="rId83"/>
    <p:sldId id="3332" r:id="rId84"/>
    <p:sldId id="3333" r:id="rId85"/>
    <p:sldId id="3334" r:id="rId86"/>
    <p:sldId id="3278" r:id="rId87"/>
    <p:sldId id="3279" r:id="rId88"/>
    <p:sldId id="3280" r:id="rId89"/>
    <p:sldId id="3281" r:id="rId90"/>
    <p:sldId id="3282" r:id="rId91"/>
    <p:sldId id="3283" r:id="rId92"/>
    <p:sldId id="3284" r:id="rId93"/>
    <p:sldId id="3285" r:id="rId94"/>
    <p:sldId id="3286" r:id="rId95"/>
    <p:sldId id="3287" r:id="rId96"/>
    <p:sldId id="3288" r:id="rId97"/>
    <p:sldId id="3289" r:id="rId98"/>
    <p:sldId id="3290" r:id="rId99"/>
    <p:sldId id="3291" r:id="rId100"/>
    <p:sldId id="3335" r:id="rId101"/>
    <p:sldId id="3292" r:id="rId102"/>
    <p:sldId id="3293" r:id="rId103"/>
    <p:sldId id="3294" r:id="rId104"/>
    <p:sldId id="3354" r:id="rId105"/>
    <p:sldId id="3295" r:id="rId106"/>
    <p:sldId id="3296" r:id="rId107"/>
    <p:sldId id="3297" r:id="rId108"/>
    <p:sldId id="3298" r:id="rId109"/>
    <p:sldId id="3299" r:id="rId110"/>
    <p:sldId id="3300" r:id="rId111"/>
    <p:sldId id="3301" r:id="rId112"/>
    <p:sldId id="3302" r:id="rId113"/>
    <p:sldId id="3303" r:id="rId114"/>
    <p:sldId id="3304" r:id="rId115"/>
    <p:sldId id="3305" r:id="rId116"/>
    <p:sldId id="3306" r:id="rId117"/>
    <p:sldId id="3307" r:id="rId118"/>
    <p:sldId id="3308" r:id="rId119"/>
    <p:sldId id="3309" r:id="rId120"/>
    <p:sldId id="3310" r:id="rId121"/>
    <p:sldId id="3311" r:id="rId122"/>
    <p:sldId id="3312" r:id="rId123"/>
    <p:sldId id="3227" r:id="rId124"/>
    <p:sldId id="3228" r:id="rId125"/>
    <p:sldId id="3229" r:id="rId126"/>
    <p:sldId id="3230" r:id="rId127"/>
    <p:sldId id="3356" r:id="rId128"/>
    <p:sldId id="3336" r:id="rId129"/>
    <p:sldId id="3353" r:id="rId130"/>
    <p:sldId id="3337" r:id="rId131"/>
    <p:sldId id="3338" r:id="rId132"/>
    <p:sldId id="3339" r:id="rId133"/>
    <p:sldId id="3340" r:id="rId134"/>
    <p:sldId id="3341" r:id="rId135"/>
    <p:sldId id="3342" r:id="rId136"/>
    <p:sldId id="3343" r:id="rId137"/>
    <p:sldId id="3344" r:id="rId138"/>
    <p:sldId id="3345" r:id="rId139"/>
    <p:sldId id="3346" r:id="rId140"/>
    <p:sldId id="3347" r:id="rId141"/>
    <p:sldId id="3348" r:id="rId142"/>
    <p:sldId id="3349" r:id="rId143"/>
    <p:sldId id="3352" r:id="rId144"/>
    <p:sldId id="3355" r:id="rId145"/>
    <p:sldId id="3324" r:id="rId146"/>
    <p:sldId id="3326" r:id="rId147"/>
    <p:sldId id="3327" r:id="rId148"/>
    <p:sldId id="3359" r:id="rId149"/>
    <p:sldId id="3328" r:id="rId150"/>
    <p:sldId id="3325" r:id="rId151"/>
    <p:sldId id="3357" r:id="rId152"/>
    <p:sldId id="3358" r:id="rId153"/>
    <p:sldId id="3329" r:id="rId154"/>
    <p:sldId id="3413" r:id="rId155"/>
    <p:sldId id="3360" r:id="rId156"/>
    <p:sldId id="3444" r:id="rId157"/>
    <p:sldId id="3446" r:id="rId158"/>
    <p:sldId id="3445" r:id="rId159"/>
    <p:sldId id="3363" r:id="rId160"/>
    <p:sldId id="3364" r:id="rId161"/>
    <p:sldId id="3433" r:id="rId162"/>
    <p:sldId id="3434" r:id="rId163"/>
    <p:sldId id="3435" r:id="rId164"/>
    <p:sldId id="3366" r:id="rId165"/>
    <p:sldId id="3367" r:id="rId166"/>
    <p:sldId id="3368" r:id="rId167"/>
    <p:sldId id="3369" r:id="rId168"/>
    <p:sldId id="3436" r:id="rId169"/>
    <p:sldId id="3370" r:id="rId170"/>
    <p:sldId id="3371" r:id="rId171"/>
    <p:sldId id="3372" r:id="rId172"/>
    <p:sldId id="3373" r:id="rId173"/>
    <p:sldId id="3374" r:id="rId174"/>
    <p:sldId id="3375" r:id="rId175"/>
    <p:sldId id="3379" r:id="rId176"/>
    <p:sldId id="3380" r:id="rId177"/>
    <p:sldId id="3443" r:id="rId178"/>
    <p:sldId id="3447" r:id="rId179"/>
    <p:sldId id="3381" r:id="rId180"/>
    <p:sldId id="3382" r:id="rId181"/>
    <p:sldId id="3383" r:id="rId182"/>
    <p:sldId id="3384" r:id="rId183"/>
    <p:sldId id="3385" r:id="rId184"/>
    <p:sldId id="3386" r:id="rId185"/>
    <p:sldId id="3387" r:id="rId186"/>
    <p:sldId id="3392" r:id="rId187"/>
    <p:sldId id="3448" r:id="rId188"/>
    <p:sldId id="3394" r:id="rId189"/>
    <p:sldId id="3395" r:id="rId190"/>
    <p:sldId id="3396" r:id="rId191"/>
    <p:sldId id="3397" r:id="rId192"/>
    <p:sldId id="3398" r:id="rId193"/>
    <p:sldId id="3449" r:id="rId194"/>
    <p:sldId id="3399" r:id="rId195"/>
    <p:sldId id="3400" r:id="rId196"/>
    <p:sldId id="3401" r:id="rId197"/>
    <p:sldId id="3402" r:id="rId198"/>
    <p:sldId id="3403" r:id="rId199"/>
    <p:sldId id="3404" r:id="rId200"/>
    <p:sldId id="3405" r:id="rId201"/>
    <p:sldId id="3406" r:id="rId202"/>
    <p:sldId id="3407" r:id="rId203"/>
    <p:sldId id="3408" r:id="rId204"/>
    <p:sldId id="3409" r:id="rId205"/>
    <p:sldId id="3410" r:id="rId206"/>
    <p:sldId id="3411" r:id="rId207"/>
    <p:sldId id="3462" r:id="rId208"/>
    <p:sldId id="3437" r:id="rId209"/>
    <p:sldId id="3442" r:id="rId210"/>
    <p:sldId id="3438" r:id="rId211"/>
    <p:sldId id="3439" r:id="rId212"/>
    <p:sldId id="3474" r:id="rId213"/>
    <p:sldId id="3475" r:id="rId214"/>
    <p:sldId id="3476" r:id="rId215"/>
    <p:sldId id="3477" r:id="rId216"/>
    <p:sldId id="3478" r:id="rId217"/>
    <p:sldId id="3376" r:id="rId218"/>
    <p:sldId id="3377" r:id="rId219"/>
    <p:sldId id="3378" r:id="rId220"/>
    <p:sldId id="3457" r:id="rId221"/>
    <p:sldId id="3460" r:id="rId222"/>
    <p:sldId id="3459" r:id="rId223"/>
    <p:sldId id="3461" r:id="rId224"/>
    <p:sldId id="3455" r:id="rId225"/>
    <p:sldId id="3441" r:id="rId226"/>
    <p:sldId id="3452" r:id="rId227"/>
    <p:sldId id="3440" r:id="rId228"/>
    <p:sldId id="3450" r:id="rId229"/>
    <p:sldId id="3451" r:id="rId230"/>
    <p:sldId id="3414" r:id="rId231"/>
    <p:sldId id="3415" r:id="rId232"/>
    <p:sldId id="3416" r:id="rId233"/>
    <p:sldId id="3627" r:id="rId234"/>
    <p:sldId id="3626" r:id="rId235"/>
    <p:sldId id="3501" r:id="rId236"/>
    <p:sldId id="3502" r:id="rId237"/>
    <p:sldId id="3503" r:id="rId238"/>
    <p:sldId id="3504" r:id="rId239"/>
    <p:sldId id="3629" r:id="rId240"/>
    <p:sldId id="3512" r:id="rId241"/>
    <p:sldId id="3513" r:id="rId242"/>
    <p:sldId id="3514" r:id="rId243"/>
    <p:sldId id="3515" r:id="rId244"/>
    <p:sldId id="3518" r:id="rId245"/>
    <p:sldId id="3519" r:id="rId246"/>
    <p:sldId id="3520" r:id="rId247"/>
    <p:sldId id="3521" r:id="rId248"/>
    <p:sldId id="3633" r:id="rId249"/>
    <p:sldId id="3634" r:id="rId250"/>
    <p:sldId id="3631" r:id="rId251"/>
    <p:sldId id="3632" r:id="rId252"/>
    <p:sldId id="3522" r:id="rId253"/>
    <p:sldId id="3523" r:id="rId254"/>
    <p:sldId id="3524" r:id="rId255"/>
    <p:sldId id="3525" r:id="rId256"/>
    <p:sldId id="3526" r:id="rId257"/>
    <p:sldId id="3628" r:id="rId258"/>
    <p:sldId id="3527" r:id="rId259"/>
    <p:sldId id="3528" r:id="rId260"/>
    <p:sldId id="3529" r:id="rId261"/>
    <p:sldId id="3530" r:id="rId262"/>
    <p:sldId id="3531" r:id="rId263"/>
    <p:sldId id="3532" r:id="rId264"/>
    <p:sldId id="3533" r:id="rId265"/>
    <p:sldId id="3534" r:id="rId266"/>
    <p:sldId id="3535" r:id="rId267"/>
    <p:sldId id="3536" r:id="rId268"/>
    <p:sldId id="3537" r:id="rId269"/>
    <p:sldId id="3538" r:id="rId270"/>
    <p:sldId id="3539" r:id="rId271"/>
    <p:sldId id="3540" r:id="rId272"/>
    <p:sldId id="3541" r:id="rId273"/>
    <p:sldId id="3542" r:id="rId274"/>
    <p:sldId id="3543" r:id="rId275"/>
    <p:sldId id="3544" r:id="rId276"/>
    <p:sldId id="3545" r:id="rId277"/>
    <p:sldId id="3546" r:id="rId278"/>
    <p:sldId id="3547" r:id="rId279"/>
    <p:sldId id="3548" r:id="rId280"/>
    <p:sldId id="3549" r:id="rId281"/>
    <p:sldId id="3550" r:id="rId282"/>
    <p:sldId id="3551" r:id="rId283"/>
    <p:sldId id="3630" r:id="rId284"/>
    <p:sldId id="3552" r:id="rId285"/>
    <p:sldId id="3553" r:id="rId286"/>
    <p:sldId id="3554" r:id="rId287"/>
    <p:sldId id="3555" r:id="rId288"/>
    <p:sldId id="3556" r:id="rId289"/>
    <p:sldId id="3557" r:id="rId290"/>
    <p:sldId id="3635" r:id="rId291"/>
    <p:sldId id="3583" r:id="rId292"/>
    <p:sldId id="3584" r:id="rId293"/>
    <p:sldId id="3585" r:id="rId294"/>
    <p:sldId id="3586" r:id="rId295"/>
    <p:sldId id="3760" r:id="rId296"/>
    <p:sldId id="3755" r:id="rId297"/>
    <p:sldId id="3756" r:id="rId298"/>
    <p:sldId id="3757" r:id="rId299"/>
    <p:sldId id="3758" r:id="rId300"/>
    <p:sldId id="3759" r:id="rId301"/>
    <p:sldId id="2817" r:id="rId302"/>
    <p:sldId id="3720" r:id="rId303"/>
    <p:sldId id="3721" r:id="rId304"/>
    <p:sldId id="3722" r:id="rId305"/>
    <p:sldId id="3723" r:id="rId306"/>
    <p:sldId id="3724" r:id="rId307"/>
    <p:sldId id="3725" r:id="rId308"/>
    <p:sldId id="3726" r:id="rId309"/>
    <p:sldId id="3714" r:id="rId310"/>
    <p:sldId id="3571" r:id="rId311"/>
    <p:sldId id="3715" r:id="rId312"/>
    <p:sldId id="3712" r:id="rId313"/>
    <p:sldId id="3713" r:id="rId314"/>
    <p:sldId id="3716" r:id="rId315"/>
    <p:sldId id="3674" r:id="rId316"/>
    <p:sldId id="3675" r:id="rId317"/>
    <p:sldId id="3676" r:id="rId318"/>
    <p:sldId id="2793" r:id="rId319"/>
    <p:sldId id="3677" r:id="rId320"/>
    <p:sldId id="3709" r:id="rId321"/>
    <p:sldId id="3678" r:id="rId322"/>
    <p:sldId id="3681" r:id="rId323"/>
    <p:sldId id="3682" r:id="rId324"/>
    <p:sldId id="3683" r:id="rId325"/>
    <p:sldId id="3684" r:id="rId326"/>
    <p:sldId id="3686" r:id="rId327"/>
    <p:sldId id="3685" r:id="rId328"/>
    <p:sldId id="3679" r:id="rId329"/>
    <p:sldId id="3710" r:id="rId330"/>
    <p:sldId id="3692" r:id="rId331"/>
    <p:sldId id="3687" r:id="rId332"/>
    <p:sldId id="3680" r:id="rId333"/>
    <p:sldId id="3688" r:id="rId334"/>
    <p:sldId id="3689" r:id="rId335"/>
    <p:sldId id="3690" r:id="rId336"/>
    <p:sldId id="3691" r:id="rId337"/>
    <p:sldId id="3693" r:id="rId338"/>
    <p:sldId id="3694" r:id="rId339"/>
    <p:sldId id="2804" r:id="rId340"/>
    <p:sldId id="3711" r:id="rId341"/>
    <p:sldId id="3696" r:id="rId342"/>
    <p:sldId id="3697" r:id="rId343"/>
    <p:sldId id="3698" r:id="rId344"/>
    <p:sldId id="3699" r:id="rId345"/>
    <p:sldId id="3700" r:id="rId346"/>
    <p:sldId id="3701" r:id="rId347"/>
    <p:sldId id="3707" r:id="rId348"/>
    <p:sldId id="3702" r:id="rId349"/>
    <p:sldId id="3703" r:id="rId350"/>
    <p:sldId id="3704" r:id="rId351"/>
    <p:sldId id="3708" r:id="rId352"/>
    <p:sldId id="3705" r:id="rId353"/>
    <p:sldId id="3706" r:id="rId354"/>
    <p:sldId id="2058" r:id="rId355"/>
    <p:sldId id="2092" r:id="rId356"/>
    <p:sldId id="3718" r:id="rId357"/>
    <p:sldId id="3717" r:id="rId358"/>
    <p:sldId id="3719" r:id="rId359"/>
    <p:sldId id="3736" r:id="rId360"/>
    <p:sldId id="3739" r:id="rId361"/>
    <p:sldId id="3728" r:id="rId362"/>
    <p:sldId id="3729" r:id="rId363"/>
    <p:sldId id="3730" r:id="rId364"/>
    <p:sldId id="3733" r:id="rId365"/>
    <p:sldId id="3762" r:id="rId366"/>
    <p:sldId id="3763" r:id="rId367"/>
    <p:sldId id="3731" r:id="rId368"/>
    <p:sldId id="3734" r:id="rId369"/>
    <p:sldId id="3754" r:id="rId370"/>
    <p:sldId id="3732" r:id="rId371"/>
    <p:sldId id="3735" r:id="rId372"/>
    <p:sldId id="3737" r:id="rId373"/>
    <p:sldId id="3740" r:id="rId374"/>
    <p:sldId id="3738" r:id="rId375"/>
    <p:sldId id="3741" r:id="rId376"/>
    <p:sldId id="3742" r:id="rId377"/>
    <p:sldId id="3743" r:id="rId378"/>
    <p:sldId id="3744" r:id="rId379"/>
    <p:sldId id="3745" r:id="rId380"/>
    <p:sldId id="3746" r:id="rId381"/>
    <p:sldId id="3747" r:id="rId382"/>
    <p:sldId id="3748" r:id="rId383"/>
    <p:sldId id="3749" r:id="rId384"/>
    <p:sldId id="3750" r:id="rId385"/>
    <p:sldId id="3751" r:id="rId386"/>
    <p:sldId id="3752" r:id="rId387"/>
    <p:sldId id="3753" r:id="rId388"/>
    <p:sldId id="3782" r:id="rId389"/>
    <p:sldId id="3790" r:id="rId390"/>
    <p:sldId id="3791" r:id="rId391"/>
    <p:sldId id="3792" r:id="rId392"/>
    <p:sldId id="3787" r:id="rId393"/>
    <p:sldId id="3766" r:id="rId394"/>
    <p:sldId id="3769" r:id="rId395"/>
    <p:sldId id="3773" r:id="rId396"/>
    <p:sldId id="3774" r:id="rId397"/>
    <p:sldId id="3767" r:id="rId398"/>
    <p:sldId id="3770" r:id="rId399"/>
    <p:sldId id="3771" r:id="rId400"/>
    <p:sldId id="3776" r:id="rId401"/>
    <p:sldId id="397" r:id="rId402"/>
    <p:sldId id="398" r:id="rId403"/>
    <p:sldId id="3775" r:id="rId404"/>
    <p:sldId id="3778" r:id="rId405"/>
    <p:sldId id="3777" r:id="rId406"/>
    <p:sldId id="3783" r:id="rId407"/>
    <p:sldId id="3789" r:id="rId408"/>
    <p:sldId id="3779" r:id="rId409"/>
    <p:sldId id="3788" r:id="rId410"/>
    <p:sldId id="3780" r:id="rId411"/>
    <p:sldId id="3781" r:id="rId412"/>
    <p:sldId id="3765" r:id="rId413"/>
    <p:sldId id="3785" r:id="rId414"/>
    <p:sldId id="3784" r:id="rId415"/>
    <p:sldId id="499" r:id="rId416"/>
    <p:sldId id="2038" r:id="rId417"/>
    <p:sldId id="2006" r:id="rId418"/>
    <p:sldId id="2007" r:id="rId419"/>
    <p:sldId id="2009" r:id="rId420"/>
    <p:sldId id="2039" r:id="rId421"/>
    <p:sldId id="2011" r:id="rId422"/>
    <p:sldId id="2012" r:id="rId423"/>
    <p:sldId id="3786" r:id="rId424"/>
    <p:sldId id="2013" r:id="rId425"/>
    <p:sldId id="2008" r:id="rId426"/>
    <p:sldId id="2040" r:id="rId427"/>
    <p:sldId id="2043" r:id="rId428"/>
    <p:sldId id="2041" r:id="rId429"/>
    <p:sldId id="3821" r:id="rId430"/>
    <p:sldId id="3812" r:id="rId431"/>
    <p:sldId id="3813" r:id="rId432"/>
    <p:sldId id="3814" r:id="rId433"/>
    <p:sldId id="3817" r:id="rId434"/>
    <p:sldId id="3818" r:id="rId435"/>
    <p:sldId id="3819" r:id="rId436"/>
    <p:sldId id="3820" r:id="rId437"/>
    <p:sldId id="3638" r:id="rId438"/>
    <p:sldId id="3802" r:id="rId439"/>
    <p:sldId id="3794" r:id="rId440"/>
    <p:sldId id="3816" r:id="rId441"/>
    <p:sldId id="3822" r:id="rId442"/>
    <p:sldId id="3796" r:id="rId443"/>
    <p:sldId id="3648" r:id="rId444"/>
    <p:sldId id="3641" r:id="rId445"/>
    <p:sldId id="3642" r:id="rId446"/>
    <p:sldId id="3643" r:id="rId447"/>
    <p:sldId id="3653" r:id="rId448"/>
    <p:sldId id="3649" r:id="rId449"/>
    <p:sldId id="3656" r:id="rId450"/>
    <p:sldId id="3651" r:id="rId451"/>
    <p:sldId id="3657" r:id="rId452"/>
    <p:sldId id="3652" r:id="rId453"/>
    <p:sldId id="3659" r:id="rId454"/>
    <p:sldId id="3661" r:id="rId455"/>
    <p:sldId id="3663" r:id="rId456"/>
    <p:sldId id="3664" r:id="rId457"/>
    <p:sldId id="3665" r:id="rId458"/>
    <p:sldId id="3666" r:id="rId459"/>
    <p:sldId id="3667" r:id="rId460"/>
    <p:sldId id="3673" r:id="rId461"/>
    <p:sldId id="3669" r:id="rId462"/>
    <p:sldId id="3670" r:id="rId463"/>
    <p:sldId id="3671" r:id="rId464"/>
    <p:sldId id="3672" r:id="rId465"/>
    <p:sldId id="3797" r:id="rId466"/>
    <p:sldId id="3798" r:id="rId467"/>
    <p:sldId id="3825" r:id="rId468"/>
    <p:sldId id="3826" r:id="rId469"/>
    <p:sldId id="3827" r:id="rId470"/>
    <p:sldId id="3807" r:id="rId471"/>
    <p:sldId id="3824" r:id="rId472"/>
    <p:sldId id="3829" r:id="rId473"/>
    <p:sldId id="3800" r:id="rId474"/>
    <p:sldId id="3801" r:id="rId475"/>
    <p:sldId id="3808" r:id="rId476"/>
    <p:sldId id="3809" r:id="rId477"/>
    <p:sldId id="3810" r:id="rId478"/>
    <p:sldId id="3811" r:id="rId479"/>
    <p:sldId id="3830" r:id="rId480"/>
    <p:sldId id="3831" r:id="rId481"/>
    <p:sldId id="3838" r:id="rId482"/>
    <p:sldId id="3841" r:id="rId483"/>
    <p:sldId id="3842" r:id="rId484"/>
    <p:sldId id="3856" r:id="rId485"/>
    <p:sldId id="3844" r:id="rId486"/>
    <p:sldId id="3832" r:id="rId487"/>
    <p:sldId id="3845" r:id="rId488"/>
    <p:sldId id="3848" r:id="rId489"/>
    <p:sldId id="3846" r:id="rId490"/>
    <p:sldId id="3847" r:id="rId491"/>
    <p:sldId id="3849" r:id="rId492"/>
    <p:sldId id="3850" r:id="rId493"/>
    <p:sldId id="3851" r:id="rId494"/>
    <p:sldId id="3854" r:id="rId495"/>
    <p:sldId id="3852" r:id="rId496"/>
    <p:sldId id="3853" r:id="rId497"/>
    <p:sldId id="3855" r:id="rId498"/>
    <p:sldId id="3837" r:id="rId499"/>
    <p:sldId id="3263" r:id="rId500"/>
    <p:sldId id="3419" r:id="rId501"/>
    <p:sldId id="3420" r:id="rId502"/>
    <p:sldId id="3421" r:id="rId503"/>
    <p:sldId id="3422" r:id="rId504"/>
    <p:sldId id="3423" r:id="rId505"/>
    <p:sldId id="3424" r:id="rId506"/>
    <p:sldId id="3425" r:id="rId507"/>
    <p:sldId id="3426" r:id="rId508"/>
    <p:sldId id="3427" r:id="rId509"/>
    <p:sldId id="3428" r:id="rId510"/>
    <p:sldId id="3429" r:id="rId511"/>
    <p:sldId id="3430" r:id="rId512"/>
    <p:sldId id="3431" r:id="rId513"/>
    <p:sldId id="3432" r:id="rId514"/>
    <p:sldId id="3480" r:id="rId515"/>
    <p:sldId id="3481" r:id="rId516"/>
    <p:sldId id="3479" r:id="rId517"/>
    <p:sldId id="3482" r:id="rId518"/>
    <p:sldId id="3483" r:id="rId519"/>
    <p:sldId id="3484" r:id="rId520"/>
    <p:sldId id="3486" r:id="rId521"/>
    <p:sldId id="3485" r:id="rId522"/>
    <p:sldId id="3487" r:id="rId523"/>
    <p:sldId id="3488" r:id="rId524"/>
    <p:sldId id="3489" r:id="rId525"/>
    <p:sldId id="3490" r:id="rId526"/>
    <p:sldId id="3491" r:id="rId527"/>
    <p:sldId id="3494" r:id="rId528"/>
    <p:sldId id="3496" r:id="rId529"/>
    <p:sldId id="3495" r:id="rId530"/>
    <p:sldId id="3492" r:id="rId531"/>
    <p:sldId id="3499" r:id="rId532"/>
    <p:sldId id="3493" r:id="rId533"/>
    <p:sldId id="3497" r:id="rId534"/>
    <p:sldId id="3498" r:id="rId535"/>
    <p:sldId id="2222" r:id="rId536"/>
    <p:sldId id="2300" r:id="rId537"/>
    <p:sldId id="2200" r:id="rId538"/>
    <p:sldId id="2201" r:id="rId539"/>
    <p:sldId id="2267" r:id="rId540"/>
    <p:sldId id="2203" r:id="rId541"/>
    <p:sldId id="2223" r:id="rId542"/>
    <p:sldId id="306" r:id="rId543"/>
    <p:sldId id="2301" r:id="rId544"/>
    <p:sldId id="2224" r:id="rId545"/>
    <p:sldId id="307" r:id="rId546"/>
    <p:sldId id="2225" r:id="rId547"/>
    <p:sldId id="2228" r:id="rId548"/>
    <p:sldId id="2229" r:id="rId549"/>
    <p:sldId id="2231" r:id="rId550"/>
    <p:sldId id="2232" r:id="rId551"/>
    <p:sldId id="2230" r:id="rId552"/>
    <p:sldId id="2226" r:id="rId553"/>
    <p:sldId id="308" r:id="rId554"/>
    <p:sldId id="309" r:id="rId555"/>
    <p:sldId id="2266" r:id="rId556"/>
    <p:sldId id="2303" r:id="rId557"/>
    <p:sldId id="2304" r:id="rId558"/>
    <p:sldId id="2305" r:id="rId559"/>
    <p:sldId id="2306" r:id="rId560"/>
    <p:sldId id="2307" r:id="rId561"/>
    <p:sldId id="2308" r:id="rId562"/>
    <p:sldId id="2309" r:id="rId563"/>
    <p:sldId id="2270" r:id="rId564"/>
    <p:sldId id="2235" r:id="rId565"/>
    <p:sldId id="2310" r:id="rId566"/>
    <p:sldId id="2274" r:id="rId567"/>
    <p:sldId id="2311" r:id="rId568"/>
    <p:sldId id="2271" r:id="rId569"/>
    <p:sldId id="2236" r:id="rId570"/>
    <p:sldId id="2265" r:id="rId571"/>
    <p:sldId id="2237" r:id="rId572"/>
    <p:sldId id="2312" r:id="rId573"/>
    <p:sldId id="2313" r:id="rId574"/>
    <p:sldId id="2314" r:id="rId575"/>
    <p:sldId id="2234" r:id="rId576"/>
    <p:sldId id="2315" r:id="rId577"/>
    <p:sldId id="2268" r:id="rId578"/>
    <p:sldId id="2273" r:id="rId579"/>
    <p:sldId id="2276" r:id="rId580"/>
    <p:sldId id="2281" r:id="rId581"/>
    <p:sldId id="2275" r:id="rId582"/>
    <p:sldId id="2282" r:id="rId583"/>
    <p:sldId id="2283" r:id="rId584"/>
    <p:sldId id="2297" r:id="rId585"/>
    <p:sldId id="2284" r:id="rId586"/>
    <p:sldId id="2285" r:id="rId587"/>
    <p:sldId id="2286" r:id="rId588"/>
    <p:sldId id="2298" r:id="rId589"/>
    <p:sldId id="2299" r:id="rId590"/>
    <p:sldId id="2294" r:id="rId591"/>
    <p:sldId id="2295" r:id="rId592"/>
    <p:sldId id="2296" r:id="rId593"/>
    <p:sldId id="2272" r:id="rId594"/>
    <p:sldId id="2287" r:id="rId595"/>
    <p:sldId id="2288" r:id="rId596"/>
    <p:sldId id="2290" r:id="rId597"/>
    <p:sldId id="2269" r:id="rId598"/>
    <p:sldId id="2289" r:id="rId599"/>
    <p:sldId id="2292" r:id="rId600"/>
    <p:sldId id="2291" r:id="rId601"/>
    <p:sldId id="2339" r:id="rId602"/>
    <p:sldId id="2344" r:id="rId603"/>
    <p:sldId id="2356" r:id="rId604"/>
    <p:sldId id="2323" r:id="rId605"/>
    <p:sldId id="2324" r:id="rId606"/>
    <p:sldId id="2326" r:id="rId607"/>
    <p:sldId id="2329" r:id="rId608"/>
    <p:sldId id="2328" r:id="rId609"/>
    <p:sldId id="2325" r:id="rId610"/>
    <p:sldId id="2327" r:id="rId611"/>
    <p:sldId id="2333" r:id="rId612"/>
    <p:sldId id="2320" r:id="rId613"/>
    <p:sldId id="2321" r:id="rId614"/>
    <p:sldId id="2334" r:id="rId615"/>
    <p:sldId id="2335" r:id="rId616"/>
    <p:sldId id="2336" r:id="rId617"/>
    <p:sldId id="2337" r:id="rId618"/>
    <p:sldId id="2338" r:id="rId619"/>
    <p:sldId id="2364" r:id="rId620"/>
    <p:sldId id="2365" r:id="rId621"/>
    <p:sldId id="2366" r:id="rId622"/>
    <p:sldId id="2340" r:id="rId623"/>
    <p:sldId id="2361" r:id="rId624"/>
    <p:sldId id="2363" r:id="rId625"/>
    <p:sldId id="2362" r:id="rId626"/>
    <p:sldId id="2341" r:id="rId627"/>
    <p:sldId id="2342" r:id="rId628"/>
    <p:sldId id="2343" r:id="rId629"/>
    <p:sldId id="2354" r:id="rId630"/>
    <p:sldId id="2316" r:id="rId631"/>
    <p:sldId id="2318" r:id="rId632"/>
    <p:sldId id="2348" r:id="rId633"/>
    <p:sldId id="2352" r:id="rId634"/>
    <p:sldId id="2347" r:id="rId635"/>
    <p:sldId id="2353" r:id="rId636"/>
    <p:sldId id="2319" r:id="rId637"/>
    <p:sldId id="2317" r:id="rId638"/>
    <p:sldId id="2345" r:id="rId639"/>
    <p:sldId id="2349" r:id="rId640"/>
    <p:sldId id="2351" r:id="rId641"/>
    <p:sldId id="2350" r:id="rId642"/>
    <p:sldId id="2346" r:id="rId643"/>
    <p:sldId id="2357" r:id="rId644"/>
    <p:sldId id="2358" r:id="rId645"/>
    <p:sldId id="2359" r:id="rId646"/>
    <p:sldId id="2355" r:id="rId647"/>
    <p:sldId id="2360" r:id="rId648"/>
    <p:sldId id="2377" r:id="rId649"/>
    <p:sldId id="2387" r:id="rId650"/>
    <p:sldId id="2368" r:id="rId651"/>
    <p:sldId id="2379" r:id="rId652"/>
    <p:sldId id="2374" r:id="rId653"/>
    <p:sldId id="2375" r:id="rId654"/>
    <p:sldId id="2380" r:id="rId655"/>
    <p:sldId id="2376" r:id="rId656"/>
    <p:sldId id="2381" r:id="rId657"/>
    <p:sldId id="2370" r:id="rId658"/>
    <p:sldId id="2372" r:id="rId659"/>
    <p:sldId id="2425" r:id="rId660"/>
    <p:sldId id="2426" r:id="rId661"/>
    <p:sldId id="2390" r:id="rId662"/>
    <p:sldId id="2393" r:id="rId663"/>
    <p:sldId id="2391" r:id="rId664"/>
    <p:sldId id="2443" r:id="rId665"/>
    <p:sldId id="2445" r:id="rId666"/>
    <p:sldId id="2394" r:id="rId667"/>
    <p:sldId id="2395" r:id="rId668"/>
    <p:sldId id="2396" r:id="rId669"/>
    <p:sldId id="2397" r:id="rId670"/>
    <p:sldId id="2398" r:id="rId671"/>
    <p:sldId id="2399" r:id="rId672"/>
    <p:sldId id="2400" r:id="rId673"/>
    <p:sldId id="2401" r:id="rId674"/>
    <p:sldId id="2402" r:id="rId675"/>
    <p:sldId id="2422" r:id="rId676"/>
    <p:sldId id="2421" r:id="rId677"/>
    <p:sldId id="2403" r:id="rId678"/>
    <p:sldId id="2404" r:id="rId679"/>
    <p:sldId id="2405" r:id="rId680"/>
    <p:sldId id="2406" r:id="rId681"/>
    <p:sldId id="2407" r:id="rId682"/>
    <p:sldId id="2408" r:id="rId683"/>
    <p:sldId id="2409" r:id="rId684"/>
    <p:sldId id="2410" r:id="rId685"/>
    <p:sldId id="2411" r:id="rId686"/>
    <p:sldId id="2412" r:id="rId687"/>
    <p:sldId id="2413" r:id="rId688"/>
    <p:sldId id="2414" r:id="rId689"/>
    <p:sldId id="2415" r:id="rId690"/>
    <p:sldId id="2416" r:id="rId691"/>
    <p:sldId id="2417" r:id="rId692"/>
    <p:sldId id="2418" r:id="rId693"/>
    <p:sldId id="2419" r:id="rId694"/>
    <p:sldId id="2420" r:id="rId695"/>
    <p:sldId id="2427" r:id="rId696"/>
    <p:sldId id="2428" r:id="rId697"/>
    <p:sldId id="2432" r:id="rId698"/>
    <p:sldId id="2441" r:id="rId699"/>
    <p:sldId id="2442" r:id="rId700"/>
    <p:sldId id="2424" r:id="rId701"/>
    <p:sldId id="2438" r:id="rId702"/>
    <p:sldId id="2429" r:id="rId703"/>
    <p:sldId id="2430" r:id="rId704"/>
    <p:sldId id="2444" r:id="rId705"/>
    <p:sldId id="2431" r:id="rId706"/>
    <p:sldId id="2433" r:id="rId707"/>
    <p:sldId id="2436" r:id="rId708"/>
    <p:sldId id="2434" r:id="rId709"/>
    <p:sldId id="2435" r:id="rId710"/>
    <p:sldId id="2439" r:id="rId711"/>
    <p:sldId id="2440" r:id="rId712"/>
    <p:sldId id="2382" r:id="rId713"/>
    <p:sldId id="2437" r:id="rId714"/>
    <p:sldId id="2383" r:id="rId715"/>
    <p:sldId id="2389" r:id="rId716"/>
    <p:sldId id="2462" r:id="rId717"/>
    <p:sldId id="2463" r:id="rId718"/>
    <p:sldId id="2464" r:id="rId719"/>
    <p:sldId id="2494" r:id="rId720"/>
    <p:sldId id="2495" r:id="rId721"/>
    <p:sldId id="2450" r:id="rId722"/>
    <p:sldId id="2446" r:id="rId723"/>
    <p:sldId id="2480" r:id="rId724"/>
    <p:sldId id="2452" r:id="rId725"/>
    <p:sldId id="2459" r:id="rId726"/>
    <p:sldId id="2454" r:id="rId727"/>
    <p:sldId id="2458" r:id="rId728"/>
    <p:sldId id="2456" r:id="rId729"/>
    <p:sldId id="2457" r:id="rId730"/>
    <p:sldId id="2447" r:id="rId731"/>
    <p:sldId id="2460" r:id="rId732"/>
    <p:sldId id="2465" r:id="rId733"/>
    <p:sldId id="2471" r:id="rId734"/>
    <p:sldId id="2453" r:id="rId735"/>
    <p:sldId id="2468" r:id="rId736"/>
    <p:sldId id="2469" r:id="rId737"/>
    <p:sldId id="2467" r:id="rId738"/>
    <p:sldId id="2470" r:id="rId739"/>
    <p:sldId id="2472" r:id="rId740"/>
    <p:sldId id="2474" r:id="rId741"/>
    <p:sldId id="2466" r:id="rId742"/>
    <p:sldId id="2475" r:id="rId743"/>
    <p:sldId id="2482" r:id="rId744"/>
    <p:sldId id="2479" r:id="rId745"/>
    <p:sldId id="2478" r:id="rId746"/>
    <p:sldId id="2481" r:id="rId747"/>
    <p:sldId id="2493" r:id="rId748"/>
    <p:sldId id="2489" r:id="rId749"/>
    <p:sldId id="2521" r:id="rId750"/>
    <p:sldId id="2517" r:id="rId751"/>
    <p:sldId id="2512" r:id="rId752"/>
    <p:sldId id="2513" r:id="rId753"/>
    <p:sldId id="2490" r:id="rId754"/>
    <p:sldId id="2514" r:id="rId755"/>
    <p:sldId id="2483" r:id="rId756"/>
    <p:sldId id="2484" r:id="rId757"/>
    <p:sldId id="2496" r:id="rId758"/>
    <p:sldId id="2497" r:id="rId759"/>
    <p:sldId id="2522" r:id="rId760"/>
    <p:sldId id="2500" r:id="rId761"/>
    <p:sldId id="2515" r:id="rId762"/>
    <p:sldId id="2461" r:id="rId763"/>
    <p:sldId id="2485" r:id="rId764"/>
    <p:sldId id="2486" r:id="rId765"/>
    <p:sldId id="2505" r:id="rId766"/>
    <p:sldId id="2506" r:id="rId767"/>
    <p:sldId id="2507" r:id="rId768"/>
    <p:sldId id="2508" r:id="rId769"/>
    <p:sldId id="2509" r:id="rId770"/>
    <p:sldId id="2516" r:id="rId771"/>
    <p:sldId id="2487" r:id="rId772"/>
    <p:sldId id="2455" r:id="rId773"/>
    <p:sldId id="2488" r:id="rId774"/>
    <p:sldId id="2511" r:id="rId775"/>
    <p:sldId id="2503" r:id="rId776"/>
    <p:sldId id="2510" r:id="rId777"/>
    <p:sldId id="2502" r:id="rId778"/>
    <p:sldId id="2527" r:id="rId779"/>
    <p:sldId id="2528" r:id="rId780"/>
    <p:sldId id="2529" r:id="rId781"/>
    <p:sldId id="2530" r:id="rId782"/>
    <p:sldId id="2531" r:id="rId783"/>
    <p:sldId id="2532" r:id="rId784"/>
    <p:sldId id="2534" r:id="rId785"/>
    <p:sldId id="2533" r:id="rId786"/>
    <p:sldId id="2536" r:id="rId787"/>
    <p:sldId id="2538" r:id="rId788"/>
    <p:sldId id="2537" r:id="rId789"/>
    <p:sldId id="2535" r:id="rId790"/>
    <p:sldId id="2501" r:id="rId791"/>
    <p:sldId id="2518" r:id="rId792"/>
    <p:sldId id="2539" r:id="rId793"/>
    <p:sldId id="2540" r:id="rId794"/>
    <p:sldId id="2541" r:id="rId795"/>
    <p:sldId id="2658" r:id="rId796"/>
    <p:sldId id="2657" r:id="rId797"/>
    <p:sldId id="2542" r:id="rId798"/>
    <p:sldId id="2524" r:id="rId79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635"/>
            <p14:sldId id="3583"/>
            <p14:sldId id="3584"/>
            <p14:sldId id="3585"/>
            <p14:sldId id="3586"/>
            <p14:sldId id="3760"/>
            <p14:sldId id="3755"/>
            <p14:sldId id="3756"/>
            <p14:sldId id="3757"/>
            <p14:sldId id="3758"/>
            <p14:sldId id="3759"/>
            <p14:sldId id="2817"/>
            <p14:sldId id="3720"/>
            <p14:sldId id="3721"/>
            <p14:sldId id="3722"/>
            <p14:sldId id="3723"/>
            <p14:sldId id="3724"/>
            <p14:sldId id="3725"/>
            <p14:sldId id="3726"/>
            <p14:sldId id="3714"/>
            <p14:sldId id="3571"/>
            <p14:sldId id="3715"/>
            <p14:sldId id="3712"/>
            <p14:sldId id="3713"/>
            <p14:sldId id="3716"/>
            <p14:sldId id="3674"/>
            <p14:sldId id="3675"/>
            <p14:sldId id="3676"/>
            <p14:sldId id="2793"/>
            <p14:sldId id="3677"/>
            <p14:sldId id="3709"/>
            <p14:sldId id="3678"/>
            <p14:sldId id="3681"/>
            <p14:sldId id="3682"/>
            <p14:sldId id="3683"/>
            <p14:sldId id="3684"/>
            <p14:sldId id="3686"/>
            <p14:sldId id="3685"/>
            <p14:sldId id="3679"/>
            <p14:sldId id="3710"/>
            <p14:sldId id="3692"/>
            <p14:sldId id="3687"/>
            <p14:sldId id="3680"/>
            <p14:sldId id="3688"/>
            <p14:sldId id="3689"/>
            <p14:sldId id="3690"/>
            <p14:sldId id="3691"/>
            <p14:sldId id="3693"/>
            <p14:sldId id="3694"/>
            <p14:sldId id="2804"/>
            <p14:sldId id="3711"/>
            <p14:sldId id="3696"/>
            <p14:sldId id="3697"/>
            <p14:sldId id="3698"/>
            <p14:sldId id="3699"/>
            <p14:sldId id="3700"/>
            <p14:sldId id="3701"/>
            <p14:sldId id="3707"/>
            <p14:sldId id="3702"/>
            <p14:sldId id="3703"/>
            <p14:sldId id="3704"/>
            <p14:sldId id="3708"/>
            <p14:sldId id="3705"/>
            <p14:sldId id="3706"/>
            <p14:sldId id="2058"/>
            <p14:sldId id="2092"/>
            <p14:sldId id="3718"/>
            <p14:sldId id="3717"/>
            <p14:sldId id="3719"/>
            <p14:sldId id="3736"/>
            <p14:sldId id="3739"/>
            <p14:sldId id="3728"/>
            <p14:sldId id="3729"/>
            <p14:sldId id="3730"/>
            <p14:sldId id="3733"/>
            <p14:sldId id="3762"/>
            <p14:sldId id="3763"/>
            <p14:sldId id="3731"/>
            <p14:sldId id="3734"/>
            <p14:sldId id="3754"/>
            <p14:sldId id="3732"/>
            <p14:sldId id="3735"/>
            <p14:sldId id="3737"/>
            <p14:sldId id="3740"/>
            <p14:sldId id="3738"/>
            <p14:sldId id="3741"/>
            <p14:sldId id="3742"/>
            <p14:sldId id="3743"/>
            <p14:sldId id="3744"/>
            <p14:sldId id="3745"/>
            <p14:sldId id="3746"/>
            <p14:sldId id="3747"/>
            <p14:sldId id="3748"/>
            <p14:sldId id="3749"/>
            <p14:sldId id="3750"/>
            <p14:sldId id="3751"/>
            <p14:sldId id="3752"/>
            <p14:sldId id="3753"/>
            <p14:sldId id="3782"/>
            <p14:sldId id="3790"/>
            <p14:sldId id="3791"/>
            <p14:sldId id="3792"/>
            <p14:sldId id="3787"/>
            <p14:sldId id="3766"/>
            <p14:sldId id="3769"/>
            <p14:sldId id="3773"/>
            <p14:sldId id="3774"/>
            <p14:sldId id="3767"/>
            <p14:sldId id="3770"/>
            <p14:sldId id="3771"/>
            <p14:sldId id="3776"/>
            <p14:sldId id="397"/>
            <p14:sldId id="398"/>
            <p14:sldId id="3775"/>
            <p14:sldId id="3778"/>
            <p14:sldId id="3777"/>
            <p14:sldId id="3783"/>
            <p14:sldId id="3789"/>
            <p14:sldId id="3779"/>
            <p14:sldId id="3788"/>
            <p14:sldId id="3780"/>
            <p14:sldId id="3781"/>
            <p14:sldId id="3765"/>
            <p14:sldId id="3785"/>
            <p14:sldId id="3784"/>
            <p14:sldId id="499"/>
            <p14:sldId id="2038"/>
            <p14:sldId id="2006"/>
            <p14:sldId id="2007"/>
            <p14:sldId id="2009"/>
            <p14:sldId id="2039"/>
            <p14:sldId id="2011"/>
            <p14:sldId id="2012"/>
            <p14:sldId id="3786"/>
            <p14:sldId id="2013"/>
            <p14:sldId id="2008"/>
            <p14:sldId id="2040"/>
            <p14:sldId id="2043"/>
            <p14:sldId id="2041"/>
          </p14:sldIdLst>
        </p14:section>
        <p14:section name="Week04" id="{3D9FD960-3EBB-8847-A37F-7B90E0FC90C6}">
          <p14:sldIdLst>
            <p14:sldId id="3821"/>
            <p14:sldId id="3812"/>
            <p14:sldId id="3813"/>
            <p14:sldId id="3814"/>
            <p14:sldId id="3817"/>
            <p14:sldId id="3818"/>
            <p14:sldId id="3819"/>
            <p14:sldId id="3820"/>
            <p14:sldId id="3638"/>
            <p14:sldId id="3802"/>
            <p14:sldId id="3794"/>
            <p14:sldId id="3816"/>
            <p14:sldId id="3822"/>
            <p14:sldId id="3796"/>
            <p14:sldId id="3648"/>
            <p14:sldId id="3641"/>
            <p14:sldId id="3642"/>
            <p14:sldId id="3643"/>
            <p14:sldId id="3653"/>
            <p14:sldId id="3649"/>
            <p14:sldId id="3656"/>
            <p14:sldId id="3651"/>
            <p14:sldId id="3657"/>
            <p14:sldId id="3652"/>
            <p14:sldId id="3659"/>
            <p14:sldId id="3661"/>
            <p14:sldId id="3663"/>
            <p14:sldId id="3664"/>
            <p14:sldId id="3665"/>
            <p14:sldId id="3666"/>
            <p14:sldId id="3667"/>
            <p14:sldId id="3673"/>
            <p14:sldId id="3669"/>
            <p14:sldId id="3670"/>
            <p14:sldId id="3671"/>
            <p14:sldId id="3672"/>
            <p14:sldId id="3797"/>
            <p14:sldId id="3798"/>
            <p14:sldId id="3825"/>
            <p14:sldId id="3826"/>
            <p14:sldId id="3827"/>
            <p14:sldId id="3807"/>
            <p14:sldId id="3824"/>
            <p14:sldId id="3829"/>
            <p14:sldId id="3800"/>
            <p14:sldId id="3801"/>
            <p14:sldId id="3808"/>
            <p14:sldId id="3809"/>
            <p14:sldId id="3810"/>
            <p14:sldId id="3811"/>
            <p14:sldId id="3830"/>
            <p14:sldId id="3831"/>
            <p14:sldId id="3838"/>
            <p14:sldId id="3841"/>
            <p14:sldId id="3842"/>
            <p14:sldId id="3856"/>
            <p14:sldId id="3844"/>
            <p14:sldId id="3832"/>
            <p14:sldId id="3845"/>
            <p14:sldId id="3848"/>
            <p14:sldId id="3846"/>
            <p14:sldId id="3847"/>
            <p14:sldId id="3849"/>
            <p14:sldId id="3850"/>
            <p14:sldId id="3851"/>
            <p14:sldId id="3854"/>
            <p14:sldId id="3852"/>
            <p14:sldId id="3853"/>
            <p14:sldId id="3855"/>
            <p14:sldId id="3837"/>
          </p14:sldIdLst>
        </p14:section>
        <p14:section name="XXX" id="{B87B3B9A-2A5E-6247-A0D4-FAB11BAB3040}">
          <p14:sldIdLst>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26A"/>
    <a:srgbClr val="007B00"/>
    <a:srgbClr val="0432FF"/>
    <a:srgbClr val="00007F"/>
    <a:srgbClr val="7121FF"/>
    <a:srgbClr val="F80B8D"/>
    <a:srgbClr val="F3E8B2"/>
    <a:srgbClr val="EDF9D5"/>
    <a:srgbClr val="A6E22E"/>
    <a:srgbClr val="DEE4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47" autoAdjust="0"/>
    <p:restoredTop sz="94994" autoAdjust="0"/>
  </p:normalViewPr>
  <p:slideViewPr>
    <p:cSldViewPr snapToGrid="0" snapToObjects="1">
      <p:cViewPr>
        <p:scale>
          <a:sx n="125" d="100"/>
          <a:sy n="125" d="100"/>
        </p:scale>
        <p:origin x="224" y="84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handoutMaster" Target="handoutMasters/handoutMaster1.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viewProps" Target="viewProp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tableStyles" Target="tableStyles.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notesMaster" Target="notesMasters/notesMaster1.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theme" Target="theme/theme1.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73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75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75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78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7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DBAE-8B55-8C80-5966-81578E738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E23C4-C8E7-151A-DF49-86D0933E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81A61-F02D-C553-7779-32014C8B37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556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36AD-6150-AF2B-1C38-82D86402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7238-8894-D05E-25F2-60DB39E1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4049-CB1F-E880-0473-62503CA19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408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661B-FA47-9F72-6C46-C1B0B5809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B55AB-F292-FF25-8367-B6ADDE423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08BEB-4FA8-B453-088E-D78C9E660E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26695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D7F7-8592-C37A-6BCB-190ECFE6A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D1FE9-5013-A8C4-072C-75E1BAEB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91A8-0B1F-C77E-6F87-DDF71E8D67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0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54572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05082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583A-DBE4-5A2D-4DC3-DE7B15F8B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64673-0E4B-B354-94D9-EBE211E2C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4CCB9-BEEF-D381-F2D7-A2191857DE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82471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0F4D8-3555-D187-6A57-16DD4E3D1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E4485-35C5-EE0F-B759-60377C2D3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5BC07-73B6-D3EA-AA25-48CA5BFF8D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89818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95613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33F-D187-BDFD-D619-6988E2322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39128-7A2A-8D36-3B6F-F9E5953E579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DC6CA70-B35B-4CBD-9E7C-91338BFA7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497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90820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586B-A4C0-42AB-B9AF-008C40E83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4717C-75AE-6E2E-07DF-536F17D436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9222484-52CB-2F31-730A-8F927026CF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43146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86355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42D9-F689-C8CD-FB87-FFA6F9B56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5A369-67B3-5493-B531-9CFC06FD5F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FE262CE-5B40-ECB8-285E-2302047319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53704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B385B-DCC5-2550-7DC2-4F77C3E52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1654A-906F-A44B-5CA8-AA6F77F23C1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92F1EBC-84BC-8E71-FB03-FCCBD1C617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78016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76BF-8226-99B5-69FB-75D9BCFE7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EB499-1402-3E9E-204C-9168F00EEE0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C6EB46-DDB1-5A14-B6F6-59EAF785CA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0123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F7B83-04D4-7490-EE10-11DC5B016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B2285-4023-7356-3694-5AECBD1F32F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829061-7A56-ADAF-CBDE-B6CE72B849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2807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9045-4BBB-D012-7A2D-D6E73CAD4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B27A4-83CA-2496-3E63-42B35AA04C0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C6DBCE7-970B-AC68-EE6B-52BB99DB31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05022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DCC38-67F5-2CAD-C980-FD219B0C3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1A6C3-FF11-CA4E-EB76-89DDE460335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959F2AA-AA1A-0D59-63D1-3817E2A04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5758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781B5-BE52-D68B-8B8F-DC6F4E74E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C99EB-21A7-9646-8CE6-A093DD7E79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2AC1D96-0870-84C2-10E6-9A6555054D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01766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23.jpe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1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4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4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50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50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50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5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55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5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2.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583.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6.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58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1.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8.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4.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9.png"/></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8.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8.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4.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615.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62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7.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3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8.xml"/></Relationships>
</file>

<file path=ppt/slides/_rels/slide6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8.xml"/></Relationships>
</file>

<file path=ppt/slides/_rels/slide65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8.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8.xml"/></Relationships>
</file>

<file path=ppt/slides/_rels/slide71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71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3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5.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75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6.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7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7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lets you bundle together data and functions</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F33A-16DD-D721-8A4B-9400378435BD}"/>
            </a:ext>
          </a:extLst>
        </p:cNvPr>
        <p:cNvGrpSpPr/>
        <p:nvPr/>
      </p:nvGrpSpPr>
      <p:grpSpPr>
        <a:xfrm>
          <a:off x="0" y="0"/>
          <a:ext cx="0" cy="0"/>
          <a:chOff x="0" y="0"/>
          <a:chExt cx="0" cy="0"/>
        </a:xfrm>
      </p:grpSpPr>
      <p:pic>
        <p:nvPicPr>
          <p:cNvPr id="1026" name="Picture 2" descr="Theme Park Chains | John King Chains">
            <a:extLst>
              <a:ext uri="{FF2B5EF4-FFF2-40B4-BE49-F238E27FC236}">
                <a16:creationId xmlns:a16="http://schemas.microsoft.com/office/drawing/2014/main" id="{6ABF213F-DA6C-2F27-04DE-41BA40D454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23488" t="14997" r="7605" b="6931"/>
          <a:stretch/>
        </p:blipFill>
        <p:spPr bwMode="auto">
          <a:xfrm>
            <a:off x="5009315" y="815009"/>
            <a:ext cx="2829346" cy="202145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EE224A-B0DB-C849-85C8-C50B0AD444AA}"/>
              </a:ext>
            </a:extLst>
          </p:cNvPr>
          <p:cNvSpPr>
            <a:spLocks noGrp="1"/>
          </p:cNvSpPr>
          <p:nvPr>
            <p:ph type="title"/>
          </p:nvPr>
        </p:nvSpPr>
        <p:spPr>
          <a:xfrm>
            <a:off x="457200" y="254916"/>
            <a:ext cx="8229600" cy="1893924"/>
          </a:xfrm>
        </p:spPr>
        <p:txBody>
          <a:bodyPr/>
          <a:lstStyle/>
          <a:p>
            <a:pPr>
              <a:tabLst>
                <a:tab pos="7769225" algn="l"/>
              </a:tabLst>
            </a:pPr>
            <a:r>
              <a:rPr lang="en-US" sz="8800"/>
              <a:t>Week03b</a:t>
            </a:r>
          </a:p>
        </p:txBody>
      </p:sp>
      <p:sp>
        <p:nvSpPr>
          <p:cNvPr id="6" name="Content Placeholder 5">
            <a:extLst>
              <a:ext uri="{FF2B5EF4-FFF2-40B4-BE49-F238E27FC236}">
                <a16:creationId xmlns:a16="http://schemas.microsoft.com/office/drawing/2014/main" id="{AD662D29-D3EB-6B86-0BBC-3E4239094299}"/>
              </a:ext>
            </a:extLst>
          </p:cNvPr>
          <p:cNvSpPr>
            <a:spLocks noGrp="1"/>
          </p:cNvSpPr>
          <p:nvPr>
            <p:ph sz="quarter" idx="10"/>
          </p:nvPr>
        </p:nvSpPr>
        <p:spPr>
          <a:xfrm>
            <a:off x="457200" y="1993732"/>
            <a:ext cx="8229600" cy="2894013"/>
          </a:xfrm>
        </p:spPr>
        <p:txBody>
          <a:bodyPr>
            <a:noAutofit/>
          </a:bodyPr>
          <a:lstStyle/>
          <a:p>
            <a:r>
              <a:rPr lang="en-US" strike="sngStrike"/>
              <a:t>HW03 preview</a:t>
            </a:r>
          </a:p>
          <a:p>
            <a:r>
              <a:rPr lang="en-US" strike="sngStrike"/>
              <a:t>functions</a:t>
            </a:r>
          </a:p>
          <a:p>
            <a:r>
              <a:rPr lang="en-US" strike="sngStrike"/>
              <a:t>class</a:t>
            </a:r>
            <a:r>
              <a:rPr lang="en-US"/>
              <a:t>es (not quite done)</a:t>
            </a:r>
          </a:p>
          <a:p>
            <a:r>
              <a:rPr lang="en-US"/>
              <a:t>memory FUNdaMENTALs</a:t>
            </a:r>
          </a:p>
          <a:p>
            <a:r>
              <a:rPr lang="en-US"/>
              <a:t>the stack and the heap</a:t>
            </a:r>
          </a:p>
          <a:p>
            <a:r>
              <a:rPr lang="en-US"/>
              <a:t>passing arguments to functions</a:t>
            </a:r>
          </a:p>
        </p:txBody>
      </p:sp>
      <p:sp>
        <p:nvSpPr>
          <p:cNvPr id="2" name="TextBox 1">
            <a:extLst>
              <a:ext uri="{FF2B5EF4-FFF2-40B4-BE49-F238E27FC236}">
                <a16:creationId xmlns:a16="http://schemas.microsoft.com/office/drawing/2014/main" id="{63D8781E-3B2A-68AF-53CE-A6FA18C552ED}"/>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7D4F729-9CD0-A838-775A-D73A759705F3}"/>
              </a:ext>
            </a:extLst>
          </p:cNvPr>
          <p:cNvSpPr txBox="1"/>
          <p:nvPr/>
        </p:nvSpPr>
        <p:spPr>
          <a:xfrm rot="2161353">
            <a:off x="4587961" y="329986"/>
            <a:ext cx="3301550"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0DF94A63-6055-C963-4680-9A8289A66FE6}"/>
              </a:ext>
            </a:extLst>
          </p:cNvPr>
          <p:cNvSpPr txBox="1"/>
          <p:nvPr/>
        </p:nvSpPr>
        <p:spPr>
          <a:xfrm>
            <a:off x="6712397" y="134163"/>
            <a:ext cx="3673061" cy="1015663"/>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Wednesday!</a:t>
            </a:r>
          </a:p>
          <a:p>
            <a:r>
              <a:rPr lang="en-US" sz="1200" b="1">
                <a:solidFill>
                  <a:srgbClr val="F80B8D"/>
                </a:solidFill>
              </a:rPr>
              <a:t>(136 is a rollercoaster</a:t>
            </a:r>
          </a:p>
          <a:p>
            <a:r>
              <a:rPr lang="en-US" sz="1200" b="1">
                <a:solidFill>
                  <a:srgbClr val="F80B8D"/>
                </a:solidFill>
              </a:rPr>
              <a:t>that only goes up)</a:t>
            </a:r>
            <a:endParaRPr lang="en-US" sz="1200">
              <a:solidFill>
                <a:srgbClr val="F80B8D"/>
              </a:solidFill>
            </a:endParaRPr>
          </a:p>
        </p:txBody>
      </p:sp>
      <p:sp>
        <p:nvSpPr>
          <p:cNvPr id="14" name="TextBox 13">
            <a:extLst>
              <a:ext uri="{FF2B5EF4-FFF2-40B4-BE49-F238E27FC236}">
                <a16:creationId xmlns:a16="http://schemas.microsoft.com/office/drawing/2014/main" id="{4149CB43-7EAB-69CB-C89C-144E80C68212}"/>
              </a:ext>
            </a:extLst>
          </p:cNvPr>
          <p:cNvSpPr txBox="1"/>
          <p:nvPr/>
        </p:nvSpPr>
        <p:spPr>
          <a:xfrm>
            <a:off x="6080413" y="3175177"/>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42 in hex?</a:t>
            </a:r>
          </a:p>
        </p:txBody>
      </p:sp>
    </p:spTree>
    <p:extLst>
      <p:ext uri="{BB962C8B-B14F-4D97-AF65-F5344CB8AC3E}">
        <p14:creationId xmlns:p14="http://schemas.microsoft.com/office/powerpoint/2010/main" val="22777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0466-15F4-001D-6440-AFF36669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F25CB-2D65-4297-24C1-A769C4FC50AA}"/>
              </a:ext>
            </a:extLst>
          </p:cNvPr>
          <p:cNvSpPr>
            <a:spLocks noGrp="1"/>
          </p:cNvSpPr>
          <p:nvPr>
            <p:ph type="title"/>
          </p:nvPr>
        </p:nvSpPr>
        <p:spPr/>
        <p:txBody>
          <a:bodyPr/>
          <a:lstStyle/>
          <a:p>
            <a:r>
              <a:rPr lang="en-US"/>
              <a:t>static</a:t>
            </a:r>
            <a:br>
              <a:rPr lang="en-US"/>
            </a:br>
            <a:r>
              <a:rPr lang="en-US" sz="2800"/>
              <a:t>(wrapping up last lecture)</a:t>
            </a:r>
            <a:endParaRPr lang="en-US"/>
          </a:p>
        </p:txBody>
      </p:sp>
    </p:spTree>
    <p:extLst>
      <p:ext uri="{BB962C8B-B14F-4D97-AF65-F5344CB8AC3E}">
        <p14:creationId xmlns:p14="http://schemas.microsoft.com/office/powerpoint/2010/main" val="293797149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D7CB-2E4B-3EDC-1CA3-CB15C7259B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E63F00-351B-4482-291D-D1766A45CF2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197310615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C748-AFF7-8FE8-50DA-59BBB61D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2C3D1-EFE7-BA06-2645-6B5A4E731F71}"/>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9D902EEF-90CD-0B46-7633-83B993B92631}"/>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F76657B9-A3A9-87EA-3271-C7516D43C469}"/>
              </a:ext>
            </a:extLst>
          </p:cNvPr>
          <p:cNvSpPr txBox="1"/>
          <p:nvPr/>
        </p:nvSpPr>
        <p:spPr>
          <a:xfrm>
            <a:off x="457200" y="2148838"/>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Consolas"/>
              </a:rPr>
              <a:t>int</a:t>
            </a:r>
            <a:r>
              <a:rPr lang="en-US">
                <a:latin typeface="+mj-lt"/>
                <a:cs typeface="Consolas" panose="020B0609020204030204" pitchFamily="49" charset="0"/>
              </a:rPr>
              <a:t> type;</a:t>
            </a:r>
          </a:p>
          <a:p>
            <a:pPr lvl="0" defTabSz="342886">
              <a:spcBef>
                <a:spcPct val="20000"/>
              </a:spcBef>
              <a:buClr>
                <a:srgbClr val="FFFFFF">
                  <a:lumMod val="65000"/>
                </a:srgbClr>
              </a:buClr>
            </a:pPr>
            <a:r>
              <a:rPr lang="en-US">
                <a:solidFill>
                  <a:srgbClr val="0000FF"/>
                </a:solidFill>
                <a:latin typeface="+mj-lt"/>
              </a:rPr>
              <a:t>    static</a:t>
            </a:r>
            <a:r>
              <a:rPr lang="en-US">
                <a:latin typeface="+mj-lt"/>
              </a:rPr>
              <a:t> </a:t>
            </a:r>
            <a:r>
              <a:rPr lang="en-US">
                <a:solidFill>
                  <a:srgbClr val="000080"/>
                </a:solidFill>
                <a:latin typeface="+mj-lt"/>
              </a:rPr>
              <a:t>int</a:t>
            </a:r>
            <a:r>
              <a:rPr lang="en-US">
                <a:latin typeface="+mj-lt"/>
              </a:rPr>
              <a:t> TYPE_BULLET = </a:t>
            </a:r>
            <a:r>
              <a:rPr lang="en-US">
                <a:solidFill>
                  <a:srgbClr val="0CB5B5"/>
                </a:solidFill>
                <a:latin typeface="+mj-lt"/>
              </a:rPr>
              <a:t>1</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Thing thing = new Thing()</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thing.type = Thing.TYPE_BULLET;</a:t>
            </a:r>
          </a:p>
        </p:txBody>
      </p:sp>
    </p:spTree>
    <p:extLst>
      <p:ext uri="{BB962C8B-B14F-4D97-AF65-F5344CB8AC3E}">
        <p14:creationId xmlns:p14="http://schemas.microsoft.com/office/powerpoint/2010/main" val="287510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D3BE-DDAD-A1DF-63A9-CA44FA06CC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5ED9C-AB94-9D9D-3B85-361F3301C8A6}"/>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CEDD5154-B3C5-8BEB-4D76-9B25520608C2}"/>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50FA2152-6731-503D-2884-B9D45B151208}"/>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void</a:t>
            </a:r>
            <a:r>
              <a:rPr lang="en-US">
                <a:latin typeface="+mj-lt"/>
              </a:rPr>
              <a:t> draw()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boolean</a:t>
            </a:r>
            <a:r>
              <a:rPr lang="en-US">
                <a:latin typeface="+mj-lt"/>
              </a:rPr>
              <a:t> </a:t>
            </a:r>
            <a:r>
              <a:rPr lang="en-US" err="1">
                <a:latin typeface="+mj-lt"/>
              </a:rPr>
              <a:t>collisionCheck</a:t>
            </a:r>
            <a:r>
              <a:rPr lang="en-US">
                <a:latin typeface="+mj-lt"/>
              </a:rPr>
              <a:t>(</a:t>
            </a:r>
            <a:r>
              <a:rPr lang="en-US">
                <a:solidFill>
                  <a:srgbClr val="000080"/>
                </a:solidFill>
                <a:latin typeface="+mj-lt"/>
              </a:rPr>
              <a:t>Thing</a:t>
            </a:r>
            <a:r>
              <a:rPr lang="en-US">
                <a:latin typeface="+mj-lt"/>
              </a:rPr>
              <a:t> a, </a:t>
            </a:r>
            <a:r>
              <a:rPr lang="en-US">
                <a:solidFill>
                  <a:srgbClr val="000080"/>
                </a:solidFill>
                <a:latin typeface="+mj-lt"/>
              </a:rPr>
              <a:t>Thing</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Thing </a:t>
            </a:r>
            <a:r>
              <a:rPr lang="en-US" err="1">
                <a:solidFill>
                  <a:srgbClr val="007B00"/>
                </a:solidFill>
                <a:latin typeface="Consolas"/>
                <a:ea typeface="Segoe UI Emoji" panose="020B0502040204020203" pitchFamily="34" charset="0"/>
                <a:cs typeface="Consolas" panose="020B0609020204030204" pitchFamily="49" charset="0"/>
              </a:rPr>
              <a:t>a, b;</a:t>
            </a: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a.draw</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if (Thing.collisionCheck(...)) { ... }</a:t>
            </a:r>
          </a:p>
        </p:txBody>
      </p:sp>
    </p:spTree>
    <p:extLst>
      <p:ext uri="{BB962C8B-B14F-4D97-AF65-F5344CB8AC3E}">
        <p14:creationId xmlns:p14="http://schemas.microsoft.com/office/powerpoint/2010/main" val="10769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D399-68C1-7C74-C439-F95816B3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9816A-E9F3-6D88-8E53-4EAF52D0BE5F}"/>
              </a:ext>
            </a:extLst>
          </p:cNvPr>
          <p:cNvSpPr>
            <a:spLocks noGrp="1"/>
          </p:cNvSpPr>
          <p:nvPr>
            <p:ph type="title"/>
          </p:nvPr>
        </p:nvSpPr>
        <p:spPr/>
        <p:txBody>
          <a:bodyPr/>
          <a:lstStyle/>
          <a:p>
            <a:r>
              <a:rPr lang="en-US" sz="8800"/>
              <a:t>and now...</a:t>
            </a:r>
            <a:br>
              <a:rPr lang="en-US" sz="8800"/>
            </a:br>
            <a:r>
              <a:rPr lang="en-US" sz="8800"/>
              <a:t>today's lecture!</a:t>
            </a:r>
          </a:p>
        </p:txBody>
      </p:sp>
    </p:spTree>
    <p:extLst>
      <p:ext uri="{BB962C8B-B14F-4D97-AF65-F5344CB8AC3E}">
        <p14:creationId xmlns:p14="http://schemas.microsoft.com/office/powerpoint/2010/main" val="248923505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293DB-40F3-8929-1A75-F16564A61CBA}"/>
              </a:ext>
            </a:extLst>
          </p:cNvPr>
          <p:cNvSpPr>
            <a:spLocks noGrp="1"/>
          </p:cNvSpPr>
          <p:nvPr>
            <p:ph type="title"/>
          </p:nvPr>
        </p:nvSpPr>
        <p:spPr/>
        <p:txBody>
          <a:bodyPr/>
          <a:lstStyle/>
          <a:p>
            <a:r>
              <a:rPr lang="en-US"/>
              <a:t>☠️</a:t>
            </a:r>
            <a:br>
              <a:rPr lang="en-US"/>
            </a:br>
            <a:r>
              <a:rPr lang="en-US"/>
              <a:t>this is the hardest lecture in 136</a:t>
            </a:r>
          </a:p>
        </p:txBody>
      </p:sp>
    </p:spTree>
    <p:extLst>
      <p:ext uri="{BB962C8B-B14F-4D97-AF65-F5344CB8AC3E}">
        <p14:creationId xmlns:p14="http://schemas.microsoft.com/office/powerpoint/2010/main" val="25686495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A6FE-32F9-1A35-E2C5-DA94B11DE2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86DE15-97F0-CE2C-7AAB-BEF53717097C}"/>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solidFill>
                  <a:schemeClr val="bg1"/>
                </a:solidFill>
              </a:rPr>
              <a:t>note: </a:t>
            </a:r>
            <a:r>
              <a:rPr lang="en-US">
                <a:solidFill>
                  <a:schemeClr val="bg1"/>
                </a:solidFill>
              </a:rPr>
              <a:t>you will likely need to review this lecture a few times</a:t>
            </a:r>
            <a:br>
              <a:rPr lang="en-US">
                <a:solidFill>
                  <a:schemeClr val="bg1"/>
                </a:solidFill>
              </a:rPr>
            </a:br>
            <a:br>
              <a:rPr lang="en-US">
                <a:solidFill>
                  <a:schemeClr val="bg1"/>
                </a:solidFill>
              </a:rPr>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5543241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EB89-6CFC-0170-E3EB-49DAE7BEB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BF2C0-0790-4AE3-7871-F44AF3271A8A}"/>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34736131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9E0-3817-8DB1-FBB4-2B7780A361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6053B1-6A55-37B9-9FB8-59319A23CF7D}"/>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a:t>
            </a:r>
            <a:endParaRPr lang="en-US"/>
          </a:p>
        </p:txBody>
      </p:sp>
    </p:spTree>
    <p:extLst>
      <p:ext uri="{BB962C8B-B14F-4D97-AF65-F5344CB8AC3E}">
        <p14:creationId xmlns:p14="http://schemas.microsoft.com/office/powerpoint/2010/main" val="1305493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1934-DB24-5654-3D39-1E744ECC3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10AC4C-0356-FF72-8D5D-53EBA588E23B}"/>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 🥲)</a:t>
            </a:r>
            <a:endParaRPr lang="en-US"/>
          </a:p>
        </p:txBody>
      </p:sp>
    </p:spTree>
    <p:extLst>
      <p:ext uri="{BB962C8B-B14F-4D97-AF65-F5344CB8AC3E}">
        <p14:creationId xmlns:p14="http://schemas.microsoft.com/office/powerpoint/2010/main" val="38168811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E649-4B32-4BB8-7C60-4969512A9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1764A-B73C-B5D1-E7C6-92701E851B86}"/>
              </a:ext>
            </a:extLst>
          </p:cNvPr>
          <p:cNvSpPr>
            <a:spLocks noGrp="1"/>
          </p:cNvSpPr>
          <p:nvPr>
            <p:ph type="title"/>
          </p:nvPr>
        </p:nvSpPr>
        <p:spPr/>
        <p:txBody>
          <a:bodyPr/>
          <a:lstStyle/>
          <a:p>
            <a:r>
              <a:rPr lang="en-US" sz="6000"/>
              <a:t>memory FUNdaMENTALs</a:t>
            </a:r>
          </a:p>
        </p:txBody>
      </p:sp>
    </p:spTree>
    <p:extLst>
      <p:ext uri="{BB962C8B-B14F-4D97-AF65-F5344CB8AC3E}">
        <p14:creationId xmlns:p14="http://schemas.microsoft.com/office/powerpoint/2010/main" val="420771286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EB36F-AAC5-99F7-CD1F-1F0BED8C10B6}"/>
              </a:ext>
            </a:extLst>
          </p:cNvPr>
          <p:cNvSpPr>
            <a:spLocks noGrp="1"/>
          </p:cNvSpPr>
          <p:nvPr>
            <p:ph type="title"/>
          </p:nvPr>
        </p:nvSpPr>
        <p:spPr/>
        <p:txBody>
          <a:bodyPr/>
          <a:lstStyle/>
          <a:p>
            <a:r>
              <a:rPr lang="en-US"/>
              <a:t>the two kinds of variables in Java</a:t>
            </a:r>
          </a:p>
        </p:txBody>
      </p:sp>
    </p:spTree>
    <p:extLst>
      <p:ext uri="{BB962C8B-B14F-4D97-AF65-F5344CB8AC3E}">
        <p14:creationId xmlns:p14="http://schemas.microsoft.com/office/powerpoint/2010/main" val="42386159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6A61C-95C5-79EC-1E50-E29D87A541DE}"/>
              </a:ext>
            </a:extLst>
          </p:cNvPr>
          <p:cNvSpPr>
            <a:spLocks noGrp="1"/>
          </p:cNvSpPr>
          <p:nvPr>
            <p:ph type="title"/>
          </p:nvPr>
        </p:nvSpPr>
        <p:spPr/>
        <p:txBody>
          <a:bodyPr/>
          <a:lstStyle/>
          <a:p>
            <a:r>
              <a:rPr lang="en-US" sz="4800"/>
              <a:t>a variable in Java is either...</a:t>
            </a:r>
            <a:br>
              <a:rPr lang="en-US" sz="4800"/>
            </a:br>
            <a:br>
              <a:rPr lang="en-US" sz="4800"/>
            </a:br>
            <a:r>
              <a:rPr lang="en-US" sz="4800" b="1"/>
              <a:t>a primitive</a:t>
            </a:r>
            <a:br>
              <a:rPr lang="en-US" sz="4800" b="1"/>
            </a:br>
            <a:r>
              <a:rPr lang="en-US" sz="4800"/>
              <a:t>or</a:t>
            </a:r>
            <a:br>
              <a:rPr lang="en-US" sz="4800"/>
            </a:br>
            <a:r>
              <a:rPr lang="en-US" sz="4800" b="1"/>
              <a:t>a reference to an Object</a:t>
            </a:r>
          </a:p>
        </p:txBody>
      </p:sp>
    </p:spTree>
    <p:extLst>
      <p:ext uri="{BB962C8B-B14F-4D97-AF65-F5344CB8AC3E}">
        <p14:creationId xmlns:p14="http://schemas.microsoft.com/office/powerpoint/2010/main" val="262842214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2733-A63A-7355-3A42-FFB181A20D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364B5A-87D5-4B48-EE64-E971F18A1622}"/>
              </a:ext>
            </a:extLst>
          </p:cNvPr>
          <p:cNvSpPr>
            <a:spLocks noGrp="1"/>
          </p:cNvSpPr>
          <p:nvPr>
            <p:ph type="title"/>
          </p:nvPr>
        </p:nvSpPr>
        <p:spPr/>
        <p:txBody>
          <a:bodyPr/>
          <a:lstStyle/>
          <a:p>
            <a:r>
              <a:rPr lang="en-US"/>
              <a:t>primitives (review)</a:t>
            </a:r>
          </a:p>
        </p:txBody>
      </p:sp>
    </p:spTree>
    <p:extLst>
      <p:ext uri="{BB962C8B-B14F-4D97-AF65-F5344CB8AC3E}">
        <p14:creationId xmlns:p14="http://schemas.microsoft.com/office/powerpoint/2010/main" val="21735475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8714F-D5CA-5239-8FA2-F3A1D7314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ABB4C-562A-4DAC-CBCF-C4D6015C48D0}"/>
              </a:ext>
            </a:extLst>
          </p:cNvPr>
          <p:cNvSpPr>
            <a:spLocks noGrp="1"/>
          </p:cNvSpPr>
          <p:nvPr>
            <p:ph type="title"/>
          </p:nvPr>
        </p:nvSpPr>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77D2B4C8-05FA-6942-5B4F-E940CEED9D8D}"/>
              </a:ext>
            </a:extLst>
          </p:cNvPr>
          <p:cNvSpPr>
            <a:spLocks noGrp="1"/>
          </p:cNvSpPr>
          <p:nvPr>
            <p:ph sz="quarter" idx="10"/>
          </p:nvPr>
        </p:nvSpPr>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9384711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E030-D7F8-FB72-46DA-FA3A1728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A194-6A9B-0D7F-3568-6CD178FC6296}"/>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46C6A989-0A9E-6AE8-0C3F-E8CF42C3422D}"/>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62104385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EF26-4BCC-F52F-5C55-2DF2E4EBCD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C5124B-7793-E8F0-7D45-0C35BE549F0A}"/>
              </a:ext>
            </a:extLst>
          </p:cNvPr>
          <p:cNvSpPr>
            <a:spLocks noGrp="1"/>
          </p:cNvSpPr>
          <p:nvPr>
            <p:ph type="title"/>
          </p:nvPr>
        </p:nvSpPr>
        <p:spPr/>
        <p:txBody>
          <a:bodyPr/>
          <a:lstStyle/>
          <a:p>
            <a:r>
              <a:rPr lang="en-US"/>
              <a:t>primitives</a:t>
            </a:r>
          </a:p>
        </p:txBody>
      </p:sp>
      <p:sp>
        <p:nvSpPr>
          <p:cNvPr id="5" name="Content Placeholder 4">
            <a:extLst>
              <a:ext uri="{FF2B5EF4-FFF2-40B4-BE49-F238E27FC236}">
                <a16:creationId xmlns:a16="http://schemas.microsoft.com/office/drawing/2014/main" id="{4F0F2E61-6C5E-0728-BB58-06252989767C}"/>
              </a:ext>
            </a:extLst>
          </p:cNvPr>
          <p:cNvSpPr>
            <a:spLocks noGrp="1"/>
          </p:cNvSpPr>
          <p:nvPr>
            <p:ph sz="quarter" idx="10"/>
          </p:nvPr>
        </p:nvSpPr>
        <p:spPr/>
        <p:txBody>
          <a:bodyPr/>
          <a:lstStyle/>
          <a:p>
            <a:r>
              <a:rPr lang="en-US"/>
              <a:t>some examples of primitives</a:t>
            </a:r>
          </a:p>
          <a:p>
            <a:pPr lvl="1"/>
            <a:r>
              <a:rPr lang="en-US">
                <a:solidFill>
                  <a:srgbClr val="000080"/>
                </a:solidFill>
                <a:latin typeface="+mj-lt"/>
              </a:rPr>
              <a:t>int</a:t>
            </a:r>
            <a:r>
              <a:rPr lang="en-US">
                <a:latin typeface="+mj-lt"/>
              </a:rPr>
              <a:t> a;     </a:t>
            </a:r>
            <a:r>
              <a:rPr lang="en-US">
                <a:solidFill>
                  <a:srgbClr val="007B00"/>
                </a:solidFill>
                <a:latin typeface="+mj-lt"/>
              </a:rPr>
              <a:t>// a is an int</a:t>
            </a:r>
          </a:p>
          <a:p>
            <a:pPr lvl="1"/>
            <a:r>
              <a:rPr lang="en-US">
                <a:solidFill>
                  <a:srgbClr val="000080"/>
                </a:solidFill>
                <a:latin typeface="+mj-lt"/>
              </a:rPr>
              <a:t>boolean</a:t>
            </a:r>
            <a:r>
              <a:rPr lang="en-US">
                <a:latin typeface="+mj-lt"/>
              </a:rPr>
              <a:t> b; </a:t>
            </a:r>
            <a:r>
              <a:rPr lang="en-US">
                <a:solidFill>
                  <a:srgbClr val="007B00"/>
                </a:solidFill>
                <a:latin typeface="+mj-lt"/>
              </a:rPr>
              <a:t>// b is a boolean</a:t>
            </a:r>
          </a:p>
          <a:p>
            <a:pPr lvl="1"/>
            <a:r>
              <a:rPr lang="en-US">
                <a:solidFill>
                  <a:srgbClr val="000080"/>
                </a:solidFill>
                <a:latin typeface="+mj-lt"/>
              </a:rPr>
              <a:t>char</a:t>
            </a:r>
            <a:r>
              <a:rPr lang="en-US">
                <a:latin typeface="+mj-lt"/>
              </a:rPr>
              <a:t> c;    </a:t>
            </a:r>
            <a:r>
              <a:rPr lang="en-US">
                <a:solidFill>
                  <a:srgbClr val="007B00"/>
                </a:solidFill>
                <a:latin typeface="+mj-lt"/>
              </a:rPr>
              <a:t>// c is a char</a:t>
            </a:r>
            <a:endParaRPr lang="en-US">
              <a:solidFill>
                <a:srgbClr val="007B00"/>
              </a:solidFill>
            </a:endParaRPr>
          </a:p>
        </p:txBody>
      </p:sp>
    </p:spTree>
    <p:extLst>
      <p:ext uri="{BB962C8B-B14F-4D97-AF65-F5344CB8AC3E}">
        <p14:creationId xmlns:p14="http://schemas.microsoft.com/office/powerpoint/2010/main" val="314960107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78B2-5C22-FAF7-3ECB-5C87562359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5B4B46-3836-F271-DFDA-01520655758C}"/>
              </a:ext>
            </a:extLst>
          </p:cNvPr>
          <p:cNvSpPr>
            <a:spLocks noGrp="1"/>
          </p:cNvSpPr>
          <p:nvPr>
            <p:ph type="title"/>
          </p:nvPr>
        </p:nvSpPr>
        <p:spPr/>
        <p:txBody>
          <a:bodyPr/>
          <a:lstStyle/>
          <a:p>
            <a:r>
              <a:rPr lang="en-US"/>
              <a:t>references to Objects</a:t>
            </a:r>
          </a:p>
        </p:txBody>
      </p:sp>
    </p:spTree>
    <p:extLst>
      <p:ext uri="{BB962C8B-B14F-4D97-AF65-F5344CB8AC3E}">
        <p14:creationId xmlns:p14="http://schemas.microsoft.com/office/powerpoint/2010/main" val="326718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651A-5016-A260-0DB1-37DAE87FF2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DD5E8B-DDE8-481E-E4DA-5EAA58EF87F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05F801CC-2F54-D8F1-27A1-7B6C687A05DB}"/>
              </a:ext>
            </a:extLst>
          </p:cNvPr>
          <p:cNvSpPr>
            <a:spLocks noGrp="1"/>
          </p:cNvSpPr>
          <p:nvPr>
            <p:ph sz="quarter" idx="10"/>
          </p:nvPr>
        </p:nvSpPr>
        <p:spPr/>
        <p:txBody>
          <a:bodyPr/>
          <a:lstStyle/>
          <a:p>
            <a:r>
              <a:rPr lang="en-US"/>
              <a:t>we interact with Object's through </a:t>
            </a:r>
            <a:r>
              <a:rPr lang="en-US" b="1"/>
              <a:t>references</a:t>
            </a:r>
            <a:endParaRPr lang="en-US"/>
          </a:p>
          <a:p>
            <a:pPr lvl="1"/>
            <a:r>
              <a:rPr lang="en-US">
                <a:solidFill>
                  <a:srgbClr val="000080"/>
                </a:solidFill>
                <a:latin typeface="+mj-lt"/>
              </a:rPr>
              <a:t>String</a:t>
            </a:r>
            <a:r>
              <a:rPr lang="en-US">
                <a:latin typeface="+mj-lt"/>
              </a:rPr>
              <a:t> string; </a:t>
            </a:r>
            <a:r>
              <a:rPr lang="en-US">
                <a:solidFill>
                  <a:srgbClr val="007B00"/>
                </a:solidFill>
                <a:latin typeface="+mj-lt"/>
              </a:rPr>
              <a:t>// string is a reference to a String object</a:t>
            </a:r>
          </a:p>
          <a:p>
            <a:pPr lvl="1"/>
            <a:r>
              <a:rPr lang="en-US">
                <a:solidFill>
                  <a:srgbClr val="000080"/>
                </a:solidFill>
                <a:latin typeface="+mj-lt"/>
              </a:rPr>
              <a:t>Color</a:t>
            </a:r>
            <a:r>
              <a:rPr lang="en-US">
                <a:latin typeface="+mj-lt"/>
              </a:rPr>
              <a:t> color;   </a:t>
            </a:r>
            <a:r>
              <a:rPr lang="en-US">
                <a:solidFill>
                  <a:srgbClr val="007B00"/>
                </a:solidFill>
                <a:latin typeface="+mj-lt"/>
              </a:rPr>
              <a:t>// color is a reference to a Color object</a:t>
            </a:r>
          </a:p>
          <a:p>
            <a:pPr lvl="1"/>
            <a:r>
              <a:rPr lang="en-US">
                <a:solidFill>
                  <a:srgbClr val="000080"/>
                </a:solidFill>
                <a:latin typeface="+mj-lt"/>
              </a:rPr>
              <a:t>int</a:t>
            </a:r>
            <a:r>
              <a:rPr lang="en-US">
                <a:latin typeface="+mj-lt"/>
              </a:rPr>
              <a:t>[] array;   </a:t>
            </a:r>
            <a:r>
              <a:rPr lang="en-US">
                <a:solidFill>
                  <a:srgbClr val="007B00"/>
                </a:solidFill>
                <a:latin typeface="+mj-lt"/>
              </a:rPr>
              <a:t>// array is a reference to an int array</a:t>
            </a:r>
          </a:p>
        </p:txBody>
      </p:sp>
    </p:spTree>
    <p:extLst>
      <p:ext uri="{BB962C8B-B14F-4D97-AF65-F5344CB8AC3E}">
        <p14:creationId xmlns:p14="http://schemas.microsoft.com/office/powerpoint/2010/main" val="38302940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BEE-D286-0962-FD2D-82F9D19D4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127D4-D0B7-A040-4EFB-16E276C64E1F}"/>
              </a:ext>
            </a:extLst>
          </p:cNvPr>
          <p:cNvSpPr>
            <a:spLocks noGrp="1"/>
          </p:cNvSpPr>
          <p:nvPr>
            <p:ph type="title"/>
          </p:nvPr>
        </p:nvSpPr>
        <p:spPr/>
        <p:txBody>
          <a:bodyPr/>
          <a:lstStyle/>
          <a:p>
            <a:r>
              <a:rPr lang="en-US"/>
              <a:t>references (2/2)</a:t>
            </a:r>
          </a:p>
        </p:txBody>
      </p:sp>
      <p:sp>
        <p:nvSpPr>
          <p:cNvPr id="4" name="Content Placeholder 3">
            <a:extLst>
              <a:ext uri="{FF2B5EF4-FFF2-40B4-BE49-F238E27FC236}">
                <a16:creationId xmlns:a16="http://schemas.microsoft.com/office/drawing/2014/main" id="{878B81F1-9795-7184-0ECC-E32D38EC83AB}"/>
              </a:ext>
            </a:extLst>
          </p:cNvPr>
          <p:cNvSpPr>
            <a:spLocks noGrp="1"/>
          </p:cNvSpPr>
          <p:nvPr>
            <p:ph sz="quarter" idx="10"/>
          </p:nvPr>
        </p:nvSpPr>
        <p:spPr>
          <a:xfrm>
            <a:off x="457200" y="963337"/>
            <a:ext cx="8686800" cy="4080271"/>
          </a:xfrm>
        </p:spPr>
        <p:txBody>
          <a:bodyPr/>
          <a:lstStyle/>
          <a:p>
            <a:r>
              <a:rPr lang="en-US"/>
              <a:t>a </a:t>
            </a:r>
            <a:r>
              <a:rPr lang="en-US" b="1"/>
              <a:t>reference</a:t>
            </a:r>
            <a:r>
              <a:rPr lang="en-US"/>
              <a:t> is a memory address ("where the object lives in memory")</a:t>
            </a:r>
          </a:p>
          <a:p>
            <a:pPr lvl="1"/>
            <a:r>
              <a:rPr lang="en-US"/>
              <a:t>a </a:t>
            </a:r>
            <a:r>
              <a:rPr lang="en-US" b="1"/>
              <a:t>memory address </a:t>
            </a:r>
            <a:r>
              <a:rPr lang="en-US"/>
              <a:t>is an </a:t>
            </a:r>
            <a:r>
              <a:rPr lang="en-US" b="1"/>
              <a:t>integer</a:t>
            </a:r>
            <a:r>
              <a:rPr lang="en-US"/>
              <a:t> </a:t>
            </a:r>
          </a:p>
          <a:p>
            <a:pPr lvl="1"/>
            <a:r>
              <a:rPr lang="en-US"/>
              <a:t>a memory address is often written in </a:t>
            </a:r>
            <a:r>
              <a:rPr lang="en-US" b="1"/>
              <a:t>hexadecimal</a:t>
            </a:r>
            <a:br>
              <a:rPr lang="en-US"/>
            </a:br>
            <a:r>
              <a:rPr lang="en-US"/>
              <a:t>												(</a:t>
            </a:r>
            <a:r>
              <a:rPr lang="en-US" b="1"/>
              <a:t>hex, base-16</a:t>
            </a:r>
            <a:r>
              <a:rPr lang="en-US"/>
              <a:t>, 0...9A...F)</a:t>
            </a:r>
          </a:p>
          <a:p>
            <a:pPr marL="342886" lvl="1" indent="0">
              <a:buNone/>
            </a:pPr>
            <a:endParaRPr lang="en-US">
              <a:solidFill>
                <a:srgbClr val="000080"/>
              </a:solidFill>
              <a:latin typeface="+mj-lt"/>
            </a:endParaRPr>
          </a:p>
          <a:p>
            <a:r>
              <a:rPr lang="en-US">
                <a:solidFill>
                  <a:srgbClr val="000080"/>
                </a:solidFill>
                <a:latin typeface="+mj-lt"/>
              </a:rPr>
              <a:t>Thing </a:t>
            </a:r>
            <a:r>
              <a:rPr lang="en-US">
                <a:latin typeface="+mj-lt"/>
              </a:rPr>
              <a:t>a = </a:t>
            </a:r>
            <a:r>
              <a:rPr lang="en-US">
                <a:solidFill>
                  <a:srgbClr val="0000FF"/>
                </a:solidFill>
                <a:latin typeface="+mj-lt"/>
              </a:rPr>
              <a:t>new </a:t>
            </a:r>
            <a:r>
              <a:rPr lang="en-US">
                <a:solidFill>
                  <a:srgbClr val="00007F"/>
                </a:solidFill>
                <a:latin typeface="+mj-lt"/>
              </a:rPr>
              <a:t>Thing</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0x70f806418</a:t>
            </a:r>
          </a:p>
          <a:p>
            <a:endParaRPr lang="en-US">
              <a:solidFill>
                <a:srgbClr val="000080"/>
              </a:solidFill>
              <a:latin typeface="+mj-lt"/>
            </a:endParaRPr>
          </a:p>
        </p:txBody>
      </p:sp>
    </p:spTree>
    <p:extLst>
      <p:ext uri="{BB962C8B-B14F-4D97-AF65-F5344CB8AC3E}">
        <p14:creationId xmlns:p14="http://schemas.microsoft.com/office/powerpoint/2010/main" val="8723334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11BC-9EA3-8217-1342-47EF05322C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0D2ADB-77D7-445A-F9DA-7BCE1BA2E9A9}"/>
              </a:ext>
            </a:extLst>
          </p:cNvPr>
          <p:cNvSpPr>
            <a:spLocks noGrp="1"/>
          </p:cNvSpPr>
          <p:nvPr>
            <p:ph type="title"/>
          </p:nvPr>
        </p:nvSpPr>
        <p:spPr/>
        <p:txBody>
          <a:bodyPr/>
          <a:lstStyle/>
          <a:p>
            <a:r>
              <a:rPr lang="en-US"/>
              <a:t>null</a:t>
            </a:r>
          </a:p>
        </p:txBody>
      </p:sp>
    </p:spTree>
    <p:extLst>
      <p:ext uri="{BB962C8B-B14F-4D97-AF65-F5344CB8AC3E}">
        <p14:creationId xmlns:p14="http://schemas.microsoft.com/office/powerpoint/2010/main" val="132992987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A6CB-9304-6120-32AD-AB1C782381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6397E-B754-5653-E41D-4F5C2A9DB8B4}"/>
              </a:ext>
            </a:extLst>
          </p:cNvPr>
          <p:cNvSpPr>
            <a:spLocks noGrp="1"/>
          </p:cNvSpPr>
          <p:nvPr>
            <p:ph type="title"/>
          </p:nvPr>
        </p:nvSpPr>
        <p:spPr/>
        <p:txBody>
          <a:bodyPr/>
          <a:lstStyle/>
          <a:p>
            <a:r>
              <a:rPr lang="en-US"/>
              <a:t>null (1/2)</a:t>
            </a:r>
          </a:p>
        </p:txBody>
      </p:sp>
      <p:sp>
        <p:nvSpPr>
          <p:cNvPr id="4" name="Content Placeholder 3">
            <a:extLst>
              <a:ext uri="{FF2B5EF4-FFF2-40B4-BE49-F238E27FC236}">
                <a16:creationId xmlns:a16="http://schemas.microsoft.com/office/drawing/2014/main" id="{217E3604-F08E-C1B5-BC3D-A66A1D188335}"/>
              </a:ext>
            </a:extLst>
          </p:cNvPr>
          <p:cNvSpPr>
            <a:spLocks noGrp="1"/>
          </p:cNvSpPr>
          <p:nvPr>
            <p:ph sz="quarter" idx="10"/>
          </p:nvPr>
        </p:nvSpPr>
        <p:spPr/>
        <p:txBody>
          <a:bodyPr/>
          <a:lstStyle/>
          <a:p>
            <a:r>
              <a:rPr lang="en-US"/>
              <a:t>a </a:t>
            </a:r>
            <a:r>
              <a:rPr lang="en-US" b="1"/>
              <a:t>null</a:t>
            </a:r>
            <a:r>
              <a:rPr lang="en-US"/>
              <a:t> reference refers to nothing</a:t>
            </a:r>
            <a:endParaRPr lang="en-US">
              <a:solidFill>
                <a:srgbClr val="007B00"/>
              </a:solidFill>
              <a:latin typeface="+mj-lt"/>
            </a:endParaRPr>
          </a:p>
          <a:p>
            <a:r>
              <a:rPr lang="en-US"/>
              <a:t>the actual memory address referred to by null is zero (0x00... in hex)</a:t>
            </a:r>
          </a:p>
          <a:p>
            <a:endParaRPr lang="en-US"/>
          </a:p>
          <a:p>
            <a:r>
              <a:rPr lang="en-US">
                <a:solidFill>
                  <a:srgbClr val="000080"/>
                </a:solidFill>
                <a:latin typeface="+mj-lt"/>
              </a:rPr>
              <a:t>Thing </a:t>
            </a:r>
            <a:r>
              <a:rPr lang="en-US">
                <a:latin typeface="+mj-lt"/>
              </a:rPr>
              <a:t>b = </a:t>
            </a:r>
            <a:r>
              <a:rPr lang="en-US">
                <a:solidFill>
                  <a:srgbClr val="0000FF"/>
                </a:solidFill>
                <a:latin typeface="+mj-lt"/>
              </a:rPr>
              <a:t>null</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nothing (memory address </a:t>
            </a:r>
            <a:r>
              <a:rPr lang="en-US">
                <a:solidFill>
                  <a:srgbClr val="007B00"/>
                </a:solidFill>
                <a:effectLst/>
                <a:latin typeface="Consolas" panose="020B0609020204030204" pitchFamily="49" charset="0"/>
                <a:cs typeface="Consolas" panose="020B0609020204030204" pitchFamily="49" charset="0"/>
              </a:rPr>
              <a:t>0x000000000)</a:t>
            </a:r>
          </a:p>
        </p:txBody>
      </p:sp>
    </p:spTree>
    <p:extLst>
      <p:ext uri="{BB962C8B-B14F-4D97-AF65-F5344CB8AC3E}">
        <p14:creationId xmlns:p14="http://schemas.microsoft.com/office/powerpoint/2010/main" val="268739639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7731F-92B3-1218-5313-7FFE5D4A7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EC3EA-93E1-4EA1-246C-1B6ED5F66074}"/>
              </a:ext>
            </a:extLst>
          </p:cNvPr>
          <p:cNvSpPr>
            <a:spLocks noGrp="1"/>
          </p:cNvSpPr>
          <p:nvPr>
            <p:ph type="title"/>
          </p:nvPr>
        </p:nvSpPr>
        <p:spPr/>
        <p:txBody>
          <a:bodyPr/>
          <a:lstStyle/>
          <a:p>
            <a:r>
              <a:rPr lang="en-US"/>
              <a:t>null (2/2)</a:t>
            </a:r>
          </a:p>
        </p:txBody>
      </p:sp>
      <p:sp>
        <p:nvSpPr>
          <p:cNvPr id="4" name="Content Placeholder 3">
            <a:extLst>
              <a:ext uri="{FF2B5EF4-FFF2-40B4-BE49-F238E27FC236}">
                <a16:creationId xmlns:a16="http://schemas.microsoft.com/office/drawing/2014/main" id="{DE4B49A4-1591-5158-A735-7788C14B44A4}"/>
              </a:ext>
            </a:extLst>
          </p:cNvPr>
          <p:cNvSpPr>
            <a:spLocks noGrp="1"/>
          </p:cNvSpPr>
          <p:nvPr>
            <p:ph sz="quarter" idx="10"/>
          </p:nvPr>
        </p:nvSpPr>
        <p:spPr>
          <a:xfrm>
            <a:off x="457200" y="963337"/>
            <a:ext cx="8686800" cy="4080271"/>
          </a:xfrm>
        </p:spPr>
        <p:txBody>
          <a:bodyPr/>
          <a:lstStyle/>
          <a:p>
            <a:r>
              <a:rPr lang="en-US">
                <a:solidFill>
                  <a:srgbClr val="000080"/>
                </a:solidFill>
                <a:latin typeface="+mj-lt"/>
              </a:rPr>
              <a:t>Thing[] </a:t>
            </a:r>
            <a:r>
              <a:rPr lang="en-US">
                <a:latin typeface="+mj-lt"/>
              </a:rPr>
              <a:t>pool = </a:t>
            </a:r>
            <a:r>
              <a:rPr lang="en-US">
                <a:solidFill>
                  <a:srgbClr val="0000FF"/>
                </a:solidFill>
                <a:latin typeface="+mj-lt"/>
              </a:rPr>
              <a:t>new </a:t>
            </a:r>
            <a:r>
              <a:rPr lang="en-US">
                <a:solidFill>
                  <a:srgbClr val="000080"/>
                </a:solidFill>
                <a:latin typeface="+mj-lt"/>
              </a:rPr>
              <a:t>Thing</a:t>
            </a:r>
            <a:r>
              <a:rPr lang="en-US">
                <a:latin typeface="+mj-lt"/>
              </a:rPr>
              <a:t>[</a:t>
            </a:r>
            <a:r>
              <a:rPr lang="en-US" sz="1800">
                <a:solidFill>
                  <a:srgbClr val="09B5B6"/>
                </a:solidFill>
                <a:latin typeface="+mj-lt"/>
              </a:rPr>
              <a:t>7</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0x70f805b68</a:t>
            </a:r>
          </a:p>
          <a:p>
            <a:r>
              <a:rPr lang="en-US">
                <a:solidFill>
                  <a:srgbClr val="007B00"/>
                </a:solidFill>
                <a:effectLst/>
                <a:latin typeface="Consolas" panose="020B0609020204030204" pitchFamily="49" charset="0"/>
                <a:cs typeface="Consolas" panose="020B0609020204030204" pitchFamily="49" charset="0"/>
              </a:rPr>
              <a:t>//</a:t>
            </a: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the Thing array referred to by pool has 7 entries,</a:t>
            </a:r>
          </a:p>
          <a:p>
            <a:r>
              <a:rPr lang="en-US">
                <a:solidFill>
                  <a:srgbClr val="007B00"/>
                </a:solidFill>
                <a:latin typeface="Consolas" panose="020B0609020204030204" pitchFamily="49" charset="0"/>
                <a:cs typeface="Consolas" panose="020B0609020204030204" pitchFamily="49" charset="0"/>
              </a:rPr>
              <a:t>// all zero-initialized (null; memory address </a:t>
            </a:r>
            <a:r>
              <a:rPr lang="en-US">
                <a:solidFill>
                  <a:srgbClr val="007B00"/>
                </a:solidFill>
                <a:effectLst/>
                <a:latin typeface="Consolas" panose="020B0609020204030204" pitchFamily="49" charset="0"/>
                <a:cs typeface="Consolas" panose="020B0609020204030204" pitchFamily="49" charset="0"/>
              </a:rPr>
              <a:t>0x000000000)</a:t>
            </a:r>
          </a:p>
          <a:p>
            <a:endParaRPr lang="en-US">
              <a:solidFill>
                <a:srgbClr val="007B00"/>
              </a:solidFill>
              <a:latin typeface="Consolas" panose="020B0609020204030204" pitchFamily="49" charset="0"/>
              <a:cs typeface="Consolas" panose="020B0609020204030204" pitchFamily="49" charset="0"/>
            </a:endParaRPr>
          </a:p>
          <a:p>
            <a:r>
              <a:rPr lang="en-US">
                <a:latin typeface="+mj-lt"/>
              </a:rPr>
              <a:t>pool[0] = </a:t>
            </a:r>
            <a:r>
              <a:rPr lang="en-US">
                <a:solidFill>
                  <a:srgbClr val="0000FF"/>
                </a:solidFill>
                <a:latin typeface="+mj-lt"/>
              </a:rPr>
              <a:t>new </a:t>
            </a:r>
            <a:r>
              <a:rPr lang="en-US">
                <a:solidFill>
                  <a:srgbClr val="000080"/>
                </a:solidFill>
                <a:latin typeface="+mj-lt"/>
              </a:rPr>
              <a:t>Thing</a:t>
            </a:r>
            <a:r>
              <a:rPr lang="en-US">
                <a:latin typeface="+mj-lt"/>
              </a:rPr>
              <a:t>(); </a:t>
            </a:r>
            <a:endParaRPr lang="en-US">
              <a:solidFill>
                <a:srgbClr val="007B00"/>
              </a:solidFill>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pool[0] now refers to a Thing object at memory address </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0x70f8079c0</a:t>
            </a:r>
          </a:p>
          <a:p>
            <a:endParaRPr lang="en-US">
              <a:solidFill>
                <a:srgbClr val="007B00"/>
              </a:solidFill>
              <a:latin typeface="Consolas" panose="020B0609020204030204" pitchFamily="49" charset="0"/>
              <a:cs typeface="Consolas" panose="020B0609020204030204" pitchFamily="49" charset="0"/>
            </a:endParaRPr>
          </a:p>
          <a:p>
            <a:endParaRPr lang="en-US">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09248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516D-581F-B7E7-2920-D9D902333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BA38-E41E-33FE-62F6-AE8D64D4D4E8}"/>
              </a:ext>
            </a:extLst>
          </p:cNvPr>
          <p:cNvSpPr>
            <a:spLocks noGrp="1"/>
          </p:cNvSpPr>
          <p:nvPr>
            <p:ph type="title"/>
          </p:nvPr>
        </p:nvSpPr>
        <p:spPr/>
        <p:txBody>
          <a:bodyPr/>
          <a:lstStyle/>
          <a:p>
            <a:r>
              <a:rPr lang="en-US" sz="6000"/>
              <a:t>the stack and the heap</a:t>
            </a:r>
            <a:br>
              <a:rPr lang="en-US" sz="6000"/>
            </a:br>
            <a:r>
              <a:rPr lang="en-US" sz="1800"/>
              <a:t>(where stuff lives)</a:t>
            </a:r>
            <a:endParaRPr lang="en-US" sz="6000"/>
          </a:p>
        </p:txBody>
      </p:sp>
    </p:spTree>
    <p:extLst>
      <p:ext uri="{BB962C8B-B14F-4D97-AF65-F5344CB8AC3E}">
        <p14:creationId xmlns:p14="http://schemas.microsoft.com/office/powerpoint/2010/main" val="278919496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6353-6192-C45F-9B33-BC3F0253F9FC}"/>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395329506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565-33B7-8F58-37B6-1B047ABD3C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B200C-8EB8-426C-EA66-97E1B43797C9}"/>
              </a:ext>
            </a:extLst>
          </p:cNvPr>
          <p:cNvSpPr>
            <a:spLocks noGrp="1"/>
          </p:cNvSpPr>
          <p:nvPr>
            <p:ph type="title"/>
          </p:nvPr>
        </p:nvSpPr>
        <p:spPr>
          <a:xfrm>
            <a:off x="457200" y="1160543"/>
            <a:ext cx="8229600" cy="2822414"/>
          </a:xfrm>
        </p:spPr>
        <p:txBody>
          <a:bodyPr/>
          <a:lstStyle/>
          <a:p>
            <a:r>
              <a:rPr lang="en-US" sz="4000"/>
              <a:t>let's get more specific than saying "variables live in memory"</a:t>
            </a:r>
            <a:br>
              <a:rPr lang="en-US" sz="4000"/>
            </a:br>
            <a:br>
              <a:rPr lang="en-US" sz="4000"/>
            </a:br>
            <a:r>
              <a:rPr lang="en-US" sz="4000"/>
              <a:t>we divide memory into two parts: </a:t>
            </a:r>
            <a:r>
              <a:rPr lang="en-US" sz="4000" b="1"/>
              <a:t>the stack</a:t>
            </a:r>
            <a:r>
              <a:rPr lang="en-US" sz="4000"/>
              <a:t> and </a:t>
            </a:r>
            <a:r>
              <a:rPr lang="en-US" sz="4000" b="1"/>
              <a:t>the heap </a:t>
            </a:r>
          </a:p>
        </p:txBody>
      </p:sp>
    </p:spTree>
    <p:extLst>
      <p:ext uri="{BB962C8B-B14F-4D97-AF65-F5344CB8AC3E}">
        <p14:creationId xmlns:p14="http://schemas.microsoft.com/office/powerpoint/2010/main" val="248703222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411309535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B289-1834-DD3D-9196-024F14DB1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17F9D-21F3-035A-BAE3-47A837BFE48E}"/>
              </a:ext>
            </a:extLst>
          </p:cNvPr>
          <p:cNvSpPr>
            <a:spLocks noGrp="1"/>
          </p:cNvSpPr>
          <p:nvPr>
            <p:ph type="title"/>
          </p:nvPr>
        </p:nvSpPr>
        <p:spPr/>
        <p:txBody>
          <a:bodyPr/>
          <a:lstStyle/>
          <a:p>
            <a:r>
              <a:rPr lang="en-US" sz="4800"/>
              <a:t>primitives live on the stack</a:t>
            </a:r>
            <a:endParaRPr lang="en-US"/>
          </a:p>
        </p:txBody>
      </p:sp>
    </p:spTree>
    <p:extLst>
      <p:ext uri="{BB962C8B-B14F-4D97-AF65-F5344CB8AC3E}">
        <p14:creationId xmlns:p14="http://schemas.microsoft.com/office/powerpoint/2010/main" val="3903397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3256-B860-7CA4-5603-D672E150265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F2527A-C034-34C0-B7B5-99F7CF02B15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4F89C9-8C2A-F0BF-770E-3E126A17D54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0BB02F-2F6D-4CB2-0DCB-D397AA5DCF9D}"/>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E19E3817-FCAD-EC2F-5371-A7116C694D4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99306016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EF6-8609-D9AA-2ED6-0DC42CD4A11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F42510-9603-4E79-779A-A7B4432C64A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746A0F1-71E7-D3F4-72C2-9140D68F142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126395-E373-C9D8-EA66-00518E18897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Tree>
    <p:extLst>
      <p:ext uri="{BB962C8B-B14F-4D97-AF65-F5344CB8AC3E}">
        <p14:creationId xmlns:p14="http://schemas.microsoft.com/office/powerpoint/2010/main" val="36996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5D36-7E9E-561F-2C8B-D1EEB693E64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616E2D-F76D-AC93-4966-0D26A1A042D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3D976E1-97FB-A808-DAA1-32CE8A8C2A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8E7C10-128E-9DF2-E0E7-57DFBAF21D4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96FF4B42-0830-3E3F-3D02-4CF0AB20F13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36A7E456-808F-0B30-C5F0-123823CA03AE}"/>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8102838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FF72-6D17-4FB3-71FD-2F4FFA49511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15CD7D8-A2C1-1014-B02C-FBCF7545EC2C}"/>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ED37BD6-B6A3-C512-374B-25B590D7929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12959A-6A23-04EC-DD4E-3646C048C88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F2C6EC6B-41B8-E8EC-0D51-B29CD668108E}"/>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D0BDB2DC-E025-F202-D29C-57B059F88FCF}"/>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BD25D4-A995-C85B-5F40-9480E32FB115}"/>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C29A2F25-D1BE-B549-120D-5B2085889920}"/>
              </a:ext>
            </a:extLst>
          </p:cNvPr>
          <p:cNvSpPr/>
          <p:nvPr/>
        </p:nvSpPr>
        <p:spPr>
          <a:xfrm>
            <a:off x="3836508"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848997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D40F-3C37-D8ED-7088-F4BEFAD0BD2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92A4F17-2AD1-F9EE-84FA-EE296EB7FAF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F4FE554-70B4-59D9-F3C0-690F3B83782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FB8462-228C-AA9E-00AD-436C74FAF87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3</a:t>
            </a:r>
            <a:r>
              <a:rPr lang="en-US" sz="3600">
                <a:solidFill>
                  <a:schemeClr val="tx1"/>
                </a:solidFill>
                <a:highlight>
                  <a:srgbClr val="FFFF00"/>
                </a:highlight>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8A70A3E4-171D-D14C-171F-66B055C04DB8}"/>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154B7B2-68F1-491E-1BC2-B1776691FBBD}"/>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EDFECAB-D501-E1A3-45FA-CB51C9EEF78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973E1A49-C6EB-7DA9-8CBF-BEF975094FC0}"/>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815664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CE78-8CC1-4DDA-647E-5A678A03938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8AEDB3-FC31-FA84-26F0-A22480BEABF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CF905FC-F3AB-B0DE-DDE5-DB91191B894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65C1E9-227F-8EAB-F6D0-14DA1426F2E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highlight>
                  <a:srgbClr val="FFFF00"/>
                </a:highlight>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DF32F55B-2CF9-0579-9653-504C2560DA05}"/>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412484E2-8268-05C5-6943-A7EDD1F86291}"/>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4E354ED-109E-FD00-8AA5-26B655DCAB3E}"/>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24052A32-A657-2C60-A4FF-5B88D982A277}"/>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96924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132-58FB-045D-2285-BB9BD74C09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AD9D500-796F-F412-30A6-3EDFD1CCA4A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107240A-7BE3-FF19-916E-A8B3F001D17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CB7159-7BFC-C4A5-CF59-95B5CE1F8270}"/>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7</a:t>
            </a:r>
            <a:r>
              <a:rPr lang="en-US" sz="3600">
                <a:solidFill>
                  <a:schemeClr val="tx1"/>
                </a:solidFill>
                <a:highlight>
                  <a:srgbClr val="FFFF00"/>
                </a:highlight>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AE50FDE3-A59D-E852-8573-3D665238067C}"/>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12A3D9AA-A845-AA91-581E-4505906F1353}"/>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B7A6EE62-48D5-0BBC-4BD2-CB48D351CCB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CB3E06F-9AEC-B90C-DF1B-CECB7A03B1C6}"/>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2061747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3D01-290F-E8CC-6399-33207C12421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D02418A-A1C2-CBC4-F853-02C43CA5781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BE3EF29C-FE3A-9333-65C9-391EF376ECA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E1BB28-42B8-7264-B995-24E158F6C9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46E254F6-203A-C558-D864-C028170745B4}"/>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510408F-01B8-B2AD-9844-7031B42F40F9}"/>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F64E740-6264-473D-A515-9AD85EDBAC6A}"/>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1DD310D0-BC0A-F135-40ED-AC41766C0AF4}"/>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23515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888F-23D3-4A68-F1E5-A28EF303C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3B8F9-3A5B-F92B-0F43-C7401E8C733F}"/>
              </a:ext>
            </a:extLst>
          </p:cNvPr>
          <p:cNvSpPr>
            <a:spLocks noGrp="1"/>
          </p:cNvSpPr>
          <p:nvPr>
            <p:ph type="title"/>
          </p:nvPr>
        </p:nvSpPr>
        <p:spPr/>
        <p:txBody>
          <a:bodyPr/>
          <a:lstStyle/>
          <a:p>
            <a:r>
              <a:rPr lang="en-US" sz="4800"/>
              <a:t>Objects live on the heap</a:t>
            </a:r>
            <a:br>
              <a:rPr lang="en-US" sz="4800"/>
            </a:br>
            <a:r>
              <a:rPr lang="en-US" sz="3200"/>
              <a:t>(but </a:t>
            </a:r>
            <a:r>
              <a:rPr lang="en-US" sz="3200" i="1"/>
              <a:t>references to objects</a:t>
            </a:r>
            <a:r>
              <a:rPr lang="en-US" sz="3200"/>
              <a:t> live on the stack)</a:t>
            </a:r>
            <a:endParaRPr lang="en-US"/>
          </a:p>
        </p:txBody>
      </p:sp>
    </p:spTree>
    <p:extLst>
      <p:ext uri="{BB962C8B-B14F-4D97-AF65-F5344CB8AC3E}">
        <p14:creationId xmlns:p14="http://schemas.microsoft.com/office/powerpoint/2010/main" val="14018528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3364-78EE-3C4B-F9E7-E8785D3790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F3EE2BD-761E-A448-EBB9-BFFC19CAD9C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1CE104-F05A-FDDB-9687-A15CD392D9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6CDAA-CCE3-4458-094A-556992E7CF0A}"/>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0278C8A9-334B-794B-C0E6-22C7F0ED2FD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1861512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2F3D-E61E-7137-49B0-45DA8A6D25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FE46FB-C596-7F12-46CF-5BB9AB4910E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258A6A1-EB81-7151-E3AB-F95071696BF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7481610-A4B6-0B93-FC19-1034691ECD2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chemeClr val="bg1">
                    <a:lumMod val="65000"/>
                  </a:schemeClr>
                </a:solidFill>
                <a:latin typeface="+mj-lt"/>
              </a:rPr>
              <a:t>class Thing {</a:t>
            </a:r>
          </a:p>
          <a:p>
            <a:r>
              <a:rPr lang="en-US" sz="2400">
                <a:solidFill>
                  <a:schemeClr val="bg1">
                    <a:lumMod val="65000"/>
                  </a:schemeClr>
                </a:solidFill>
                <a:latin typeface="+mj-lt"/>
              </a:rPr>
              <a:t>  double x;</a:t>
            </a:r>
          </a:p>
          <a:p>
            <a:r>
              <a:rPr lang="en-US" sz="2400">
                <a:solidFill>
                  <a:schemeClr val="bg1">
                    <a:lumMod val="65000"/>
                  </a:schemeClr>
                </a:solidFill>
                <a:latin typeface="+mj-lt"/>
              </a:rPr>
              <a:t>  double y;</a:t>
            </a:r>
          </a:p>
          <a:p>
            <a:r>
              <a:rPr lang="en-US" sz="2400">
                <a:solidFill>
                  <a:schemeClr val="bg1">
                    <a:lumMod val="65000"/>
                  </a:schemeClr>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Tree>
    <p:extLst>
      <p:ext uri="{BB962C8B-B14F-4D97-AF65-F5344CB8AC3E}">
        <p14:creationId xmlns:p14="http://schemas.microsoft.com/office/powerpoint/2010/main" val="99490399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D785-6CE4-0427-E8E4-E1EE2631848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004250C-6819-56EC-8AF1-A1F4F6344AF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A1B66684-21D4-18A3-DA53-E16A674372E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F25A2A-E860-6780-8618-9AD07FA9BE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5CA99ECF-7076-B0F4-7C0C-935939612B07}"/>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6" name="Rectangle 5">
            <a:extLst>
              <a:ext uri="{FF2B5EF4-FFF2-40B4-BE49-F238E27FC236}">
                <a16:creationId xmlns:a16="http://schemas.microsoft.com/office/drawing/2014/main" id="{7023F91B-D525-357A-B55F-80BAA2955C5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5272498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5E15-807E-8AC5-082B-7969F10197A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0AB1562-7FF9-437E-1DF3-3BA9909F651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8ADA766-71EC-9D23-CBA2-0DC2EF38234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B0F1220-5BE9-5F37-2F56-1D0D396E495F}"/>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highlight>
                  <a:srgbClr val="FFFF00"/>
                </a:highlight>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C620B86A-0AE9-994D-1577-9505382A0D29}"/>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84BCAA8-8930-FFCF-07FB-7DBB45A9F96A}"/>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AC9FE519-C8CD-E695-B90C-6337A52B749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B8625116-11CA-8831-47D8-DEC379AF461E}"/>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4305163F-71EA-899B-2173-A5DCE68FD301}"/>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90DCA4F6-9EC1-9215-48E2-9A8045213D2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FA9FEAE4-64FE-7645-6ABD-1D3F2A969A1D}"/>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5314344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BD49-059D-5F78-8FCB-4E9FA4536ED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A560FB0-E92F-B8CA-C68F-CEFC641BC2C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DD9D7C7-11B4-2D66-7FE4-D776A770B39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3668E48-DB71-BC93-40D2-B741AE37BB5A}"/>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b</a:t>
            </a:r>
            <a:r>
              <a:rPr lang="en-US" sz="2400">
                <a:solidFill>
                  <a:srgbClr val="00007F"/>
                </a:solidFill>
                <a:highlight>
                  <a:srgbClr val="FFFF00"/>
                </a:highlight>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442C784D-FD82-E0E0-245F-DBC6D9B5BA2B}"/>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75BD038E-137F-F422-0872-1E0DDF98BDA7}"/>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95E4973-603A-593D-891A-7521F8B771D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40827ADE-DD1A-F8FD-6167-994D7FD385B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296373F7-55F4-5AA5-E2D3-A83BF670041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38651903-8333-B77B-AA57-3359B569A0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22F8CFD7-4C3A-6C0E-A5A0-3C474158BBB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0EBB4D9E-A407-D374-D900-162A72B58D95}"/>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14" name="Rectangle 13">
            <a:extLst>
              <a:ext uri="{FF2B5EF4-FFF2-40B4-BE49-F238E27FC236}">
                <a16:creationId xmlns:a16="http://schemas.microsoft.com/office/drawing/2014/main" id="{605E4C72-B2B7-73B6-87C3-0F54BB8386D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995866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0C92-210F-8555-C862-8CAA722375F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DBA3CE2-0B09-4917-F5B6-423D61F9F1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B12E9F1-323D-7748-2987-68BFC2AD2A8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530291-9CC2-138A-DEEB-B783A8FFD0D3}"/>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highlight>
                  <a:srgbClr val="FFFF00"/>
                </a:highlight>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0BAE21EB-06F2-5713-5DE9-3FA5325F17BC}"/>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31969242-AD5C-41AB-07D9-B5311582F2CC}"/>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80CCCBD8-BBB0-E967-1806-2664274BFF51}"/>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9F8BF90-0E76-E555-FDD9-69356002234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0F4313DC-FB9D-A354-C713-D79FA275E658}"/>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DC2A723-354E-17E5-E1D4-DFEE3726649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A6588C0A-C335-F6D2-13F2-1DE2DEB4D58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13AAD59-9AF9-14F2-D6C0-4F9D74DC488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108855D-FB25-AD65-38DC-E293D8D3384B}"/>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46242B2-FBAD-48F5-3464-C4ED6337099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443166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E31E0-681A-7D51-66FF-A897F1707CD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31A1C-746C-F76F-02BD-B480EA1342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01E5ABB-6010-9CA8-D0A3-BC6CA50DE2D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469AC1-AE1D-5A0A-623E-C4D0EC9603FD}"/>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highlight>
                  <a:srgbClr val="FFFF00"/>
                </a:highlight>
                <a:latin typeface="+mj-lt"/>
              </a:rPr>
              <a:t>a.x = </a:t>
            </a:r>
            <a:r>
              <a:rPr lang="en-US" sz="2400">
                <a:solidFill>
                  <a:srgbClr val="09B5B6"/>
                </a:solidFill>
                <a:highlight>
                  <a:srgbClr val="FFFF00"/>
                </a:highlight>
                <a:latin typeface="+mj-lt"/>
              </a:rPr>
              <a:t>3.0</a:t>
            </a:r>
            <a:r>
              <a:rPr lang="en-US" sz="2400">
                <a:solidFill>
                  <a:schemeClr val="tx1"/>
                </a:solidFill>
                <a:highlight>
                  <a:srgbClr val="FFFF00"/>
                </a:highlight>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36324B96-7717-793B-0BA0-E5B61647556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1AD3AF59-3A5A-2E28-89FE-A56071E0F0F6}"/>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C8470CD-DD3D-0237-81F2-97ADA83F44BA}"/>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1AAFC73-6A04-89B8-42CC-4980665231C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A80D4B3-AB0E-D786-E73E-0DFE2E9F58A4}"/>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7D816DD-A298-05F6-0BF9-E713B48E61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3011ACF-7DA6-5983-221B-247C9031B1B1}"/>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EF3E243B-C8F1-CBBD-1907-10A02D9785BD}"/>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2E40671-3559-3192-8377-4459D0B20DEF}"/>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97F1824-5ABE-316A-E4CA-5D739A18D58D}"/>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936545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78AC-E491-2009-DE44-7DB4A397213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AA0C36-0512-BF1A-33E9-5FD69A7D813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B84FC16C-0F88-F2E6-4BC8-1FC5881E439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E9A59B-D98A-F161-2B81-2ACBCA970014}"/>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highlight>
                  <a:srgbClr val="FFFF00"/>
                </a:highlight>
                <a:latin typeface="+mj-lt"/>
              </a:rPr>
              <a:t>b.y = </a:t>
            </a:r>
            <a:r>
              <a:rPr lang="en-US" sz="2400">
                <a:solidFill>
                  <a:srgbClr val="09B5B6"/>
                </a:solidFill>
                <a:highlight>
                  <a:srgbClr val="FFFF00"/>
                </a:highlight>
                <a:latin typeface="+mj-lt"/>
              </a:rPr>
              <a:t>4.0</a:t>
            </a:r>
            <a:r>
              <a:rPr lang="en-US" sz="2400">
                <a:solidFill>
                  <a:schemeClr val="tx1"/>
                </a:solidFill>
                <a:highlight>
                  <a:srgbClr val="FFFF00"/>
                </a:highlight>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D4FF62EF-4E82-D233-6E8D-E2321EAA8A4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0A4F3CB7-F843-9664-C4DE-C420CF6DD115}"/>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B36C549A-4E7E-5181-F69B-2BA408BEE2C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7E1E6E7-BBB5-A0A1-5AA6-4009F3D2FB5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7BFDB15-BB77-07D2-0AB0-E88342C7099A}"/>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FF4E36C-D6F3-0B79-2B95-39FC37AB46D9}"/>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121239E3-4007-6D69-EB32-56D93DFCC66F}"/>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BF5629B-DCCC-5A0C-ACA8-25688164BDD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7B5B07A4-2D91-1402-820C-C91257A5D84E}"/>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B80B692-1D69-1584-97AB-3480BD4BAB9E}"/>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230120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249D-7ABB-5A7E-4D95-26ABD3D1284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F311C9-C261-2188-4AE1-A0A01786DFF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776A99E-5214-7743-BADE-ED2C16594AD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6F1067-6CBB-9A5F-3A17-496A3DA1D6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highlight>
                  <a:srgbClr val="FFFF00"/>
                </a:highlight>
                <a:latin typeface="+mj-lt"/>
              </a:rPr>
              <a:t>a = </a:t>
            </a:r>
            <a:r>
              <a:rPr lang="en-US" sz="2400">
                <a:solidFill>
                  <a:srgbClr val="0432FF"/>
                </a:solidFill>
                <a:highlight>
                  <a:srgbClr val="FFFF00"/>
                </a:highlight>
                <a:latin typeface="+mj-lt"/>
              </a:rPr>
              <a:t>null</a:t>
            </a:r>
            <a:r>
              <a:rPr lang="en-US" sz="2400">
                <a:solidFill>
                  <a:schemeClr val="tx1"/>
                </a:solidFill>
                <a:highlight>
                  <a:srgbClr val="FFFF00"/>
                </a:highlight>
                <a:latin typeface="+mj-lt"/>
              </a:rPr>
              <a:t>;</a:t>
            </a:r>
          </a:p>
        </p:txBody>
      </p:sp>
      <p:sp>
        <p:nvSpPr>
          <p:cNvPr id="5" name="TextBox 4">
            <a:extLst>
              <a:ext uri="{FF2B5EF4-FFF2-40B4-BE49-F238E27FC236}">
                <a16:creationId xmlns:a16="http://schemas.microsoft.com/office/drawing/2014/main" id="{C617ADDB-5E22-6883-2380-3423D12ABEC3}"/>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2D62E0DB-4746-B83D-0DFA-FF39055B6BD4}"/>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553E7061-969C-7F63-2FDE-68F77646BAC7}"/>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EBEA8CF-E815-7D54-5F44-F73BB77561E3}"/>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34D35F18-A992-D51C-F32E-E273F12CB7A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A9F3CA-A790-15DC-361B-FE88D0652139}"/>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0x00</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F09B8EB-1A30-BA39-C5B3-5674EEB4CB99}"/>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EC5E4871-E432-1EC4-D0F1-738570422443}"/>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5C5473C-4F0F-368C-844B-1B7F1776F1AB}"/>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133421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8FA5-05C5-68F4-E0AC-FEE4EECBCEC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F8706C-52D8-C021-57B9-74FFA38E3EE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ABB124E-A349-7BA8-9D1E-D4D9848681B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FB94B3D-B84D-2852-36D1-B60696870113}"/>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F38ABB14-5AEC-C138-C158-330E5A53F820}"/>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C979FE5-CAF6-A83F-34C3-4EA6122CA611}"/>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7E092120-8B95-D9B1-4188-DD5EBC00354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D0B9D50-60D4-AF1F-CCC9-4DE72EA331D4}"/>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C57BDB4E-A3A9-5ABA-C0C3-0C0C6E6838B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352017CC-0B27-7780-3215-8FCF5CC48A2A}"/>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0x00</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3E789A6-2409-308F-D123-C02C2C813650}"/>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D1E0AC01-A7E0-E5DB-6CD2-F00DE815F1E1}"/>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4528972F-FCEC-BA26-1FA8-0F3D7FE0FF73}"/>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57264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r>
              <a:rPr lang="en-US" sz="3600"/>
              <a:t>stack variables disappear</a:t>
            </a:r>
            <a:br>
              <a:rPr lang="en-US" sz="3600"/>
            </a:br>
            <a:r>
              <a:rPr lang="en-US" sz="3600"/>
              <a:t>when they leave scope</a:t>
            </a:r>
            <a:br>
              <a:rPr lang="en-US" sz="4800"/>
            </a:br>
            <a:br>
              <a:rPr lang="en-US" sz="4800"/>
            </a:br>
            <a:r>
              <a:rPr lang="en-US" sz="3600"/>
              <a:t>Objects are </a:t>
            </a:r>
            <a:r>
              <a:rPr lang="en-US" sz="3600" b="1"/>
              <a:t>garbage collected</a:t>
            </a:r>
            <a:r>
              <a:rPr lang="en-US" sz="3600"/>
              <a:t> when nothing refers to them anymore</a:t>
            </a:r>
            <a:endParaRPr lang="en-US"/>
          </a:p>
        </p:txBody>
      </p:sp>
    </p:spTree>
    <p:extLst>
      <p:ext uri="{BB962C8B-B14F-4D97-AF65-F5344CB8AC3E}">
        <p14:creationId xmlns:p14="http://schemas.microsoft.com/office/powerpoint/2010/main" val="3239733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352A-A879-7E89-17AD-44DD80A40E5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7EBAD7-5ADD-6D74-40D0-CB94897629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1EB2E00-6FF9-351D-990B-79CA45B7F0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A810F5-3224-91C1-EA0D-B1B6F61D0BAF}"/>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8E4E2E08-04AA-B8B1-B4D4-C537FBC04B68}"/>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7159678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05B9-578D-7D13-FAA6-B2C3AD58A4B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6C7046C-9A80-570C-70D0-5E4E86C7FB6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442D68D-F21B-AE94-606F-D1265A1C8F5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00495-2125-3EA5-D496-ACD4C456DD9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40744062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BA23-B004-D719-9F3E-F7BBC2AF201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F3493F1-6674-1C47-7F57-84A5B4C6BB28}"/>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92E9DA6-071B-5427-75EE-35C14F5367E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EF997B7-4CC6-396B-BF88-6306C1D30CE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67566172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A593-556F-600E-AB50-E60B390474E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004F9-17F2-7410-8F88-4263B2E4E2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C6A06CE-A35C-F6D3-0DAD-89BB6ACE63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08A052-273A-ACE5-714A-E360777CFC8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AE841C17-CBC4-D635-51BC-B4D9E2BB699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8E70B76E-C372-B56D-3E48-BEE750EA4D5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80B8D"/>
                </a:solidFill>
                <a:latin typeface="+mj-lt"/>
              </a:rPr>
              <a:t>?</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8612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525F-F4AD-9E51-7BCC-5977F911986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0F29D6-421D-CFA9-F7C8-A9F8CDAC0A0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CEC6318D-D982-B8DF-BFFB-ACC79DDBA9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3B1E95C-41EE-155E-3A73-C49DEEB2F06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highlight>
                  <a:srgbClr val="FFFF00"/>
                </a:highlight>
                <a:latin typeface="+mj-lt"/>
              </a:rPr>
              <a:t>  a = </a:t>
            </a:r>
            <a:r>
              <a:rPr lang="en-US" sz="2800">
                <a:solidFill>
                  <a:srgbClr val="09B5B6"/>
                </a:solidFill>
                <a:highlight>
                  <a:srgbClr val="FFFF00"/>
                </a:highlight>
                <a:latin typeface="+mj-lt"/>
              </a:rPr>
              <a:t>7</a:t>
            </a:r>
            <a:r>
              <a:rPr lang="en-US" sz="2800">
                <a:solidFill>
                  <a:schemeClr val="tx1"/>
                </a:solidFill>
                <a:highlight>
                  <a:srgbClr val="FFFF00"/>
                </a:highlight>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3A811C35-05E6-2285-D6F2-C8B39FE496C2}"/>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0CF77C16-B58E-2F81-D3A7-9327A0EB7F67}"/>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66331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262-87AF-9729-80D0-92EEF980E0C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AE893-C309-B857-DD7B-3888BD4AA80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CEAA87F-79E1-AD1D-13E4-3B15883E37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D92D1E-00E9-4842-D935-F9E4196A18C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highlight>
                  <a:srgbClr val="FFFF00"/>
                </a:highlight>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34A8DA2C-20B0-15EC-A7F5-CAE5D072F5A5}"/>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Rectangle 6">
            <a:extLst>
              <a:ext uri="{FF2B5EF4-FFF2-40B4-BE49-F238E27FC236}">
                <a16:creationId xmlns:a16="http://schemas.microsoft.com/office/drawing/2014/main" id="{4756D621-84AD-F3D1-A247-537B04E2633E}"/>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4920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0E85-E544-084B-B039-D4CB07B9DBF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4D6E82-C056-35D1-B0A1-977882762C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8A1F5A8-34B7-1861-A720-F69C22E1195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48761B0-A6B8-E1F5-5012-BB2B5A0C719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34904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A30-2575-D80F-06C3-D7C5F9AF9F6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1C41D4-97B5-30FE-3ADC-8561EA2B27E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10609BD-16C9-9081-C64B-FEC46E9E4AA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922D539-1425-C6EE-7446-43FC3BFB7A6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24106189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0E11-E4B3-221F-9397-DF7509357EF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CE242A-6BDF-A772-4B6A-3D8E6A194C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20A369D-F1DD-C4D1-B758-1C0FD72CCD5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97C94F-F770-D39F-35BC-5A8F282893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AF78C1E8-97D3-7F8D-389B-941E24A922AC}"/>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4FAA297-A145-61D3-7288-F9EBC3B1BC1A}"/>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844995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7004-5CEE-4D19-0DA2-EC46C025C37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8FBD1D-A005-ACF0-F787-4B75ABB449C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E3B928B6-8BB3-5396-5168-46976155B97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F4ED419-A1EE-4F92-E235-0C17C612057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highlight>
                  <a:srgbClr val="FFFF00"/>
                </a:highlight>
                <a:latin typeface="+mj-lt"/>
              </a:rPr>
              <a:t>  b = </a:t>
            </a:r>
            <a:r>
              <a:rPr lang="en-US" sz="2800">
                <a:solidFill>
                  <a:srgbClr val="0000FF"/>
                </a:solidFill>
                <a:highlight>
                  <a:srgbClr val="FFFF00"/>
                </a:highlight>
                <a:latin typeface="+mj-lt"/>
              </a:rPr>
              <a:t>new</a:t>
            </a:r>
            <a:r>
              <a:rPr lang="en-US" sz="2800">
                <a:solidFill>
                  <a:schemeClr val="tx1"/>
                </a:solidFill>
                <a:highlight>
                  <a:srgbClr val="FFFF00"/>
                </a:highlight>
                <a:latin typeface="+mj-lt"/>
              </a:rPr>
              <a:t> int[</a:t>
            </a:r>
            <a:r>
              <a:rPr lang="en-US" sz="2800">
                <a:solidFill>
                  <a:srgbClr val="09B5B6"/>
                </a:solidFill>
                <a:highlight>
                  <a:srgbClr val="FFFF00"/>
                </a:highlight>
                <a:latin typeface="+mj-lt"/>
              </a:rPr>
              <a:t>5</a:t>
            </a:r>
            <a:r>
              <a:rPr lang="en-US" sz="2800">
                <a:solidFill>
                  <a:schemeClr val="tx1"/>
                </a:solidFill>
                <a:highlight>
                  <a:srgbClr val="FFFF00"/>
                </a:highlight>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41745272-A99A-0AA9-EF97-4A98D7ED88FE}"/>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4FCF486E-2A87-6552-3E01-E606CE43F9D9}"/>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D416C9A-DFBE-E254-E315-50A796F8CA09}"/>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45D73D67-E546-F043-A4CE-850B180A2CFF}"/>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C5A22136-1DA8-76D3-695C-560B93826A61}"/>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D45D0157-8D3C-A6EF-2263-6B221CE212B0}"/>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6808F461-A504-446B-3113-8B4D47720AFD}"/>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2D584A8-31DC-D4BF-DBD3-C77D35EC5992}"/>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CF7F66F7-8697-0F10-7F81-5BB92B4946A0}"/>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90A4A82D-5738-D0D0-62F7-D0E4ADE9746D}"/>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A1CAE75F-62D8-5B17-5231-0ED6C2734597}"/>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BA1FA8C-EBE9-7FA8-6FE8-8B8DC5894CB0}"/>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0889945D-5846-87FC-6AB1-D7B5F0D1FD91}"/>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470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47CC-BA8C-55E3-3F43-4C7757EEE4D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78348C3-F02A-AD26-EF71-8617E3B8B10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15A5241-AA95-6B72-A070-5AC207122F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5F62DD-4047-83F3-E792-C5B6AC77816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highlight>
                  <a:srgbClr val="FFFF00"/>
                </a:highlight>
                <a:latin typeface="Consolas"/>
              </a:rPr>
              <a:t>  b[</a:t>
            </a:r>
            <a:r>
              <a:rPr lang="en-US" sz="2800">
                <a:solidFill>
                  <a:srgbClr val="09B5B6"/>
                </a:solidFill>
                <a:highlight>
                  <a:srgbClr val="FFFF00"/>
                </a:highlight>
                <a:latin typeface="Consolas"/>
              </a:rPr>
              <a:t>4</a:t>
            </a:r>
            <a:r>
              <a:rPr lang="en-US" sz="2800">
                <a:solidFill>
                  <a:srgbClr val="000000"/>
                </a:solidFill>
                <a:highlight>
                  <a:srgbClr val="FFFF00"/>
                </a:highlight>
                <a:latin typeface="Consolas"/>
              </a:rPr>
              <a:t>] = </a:t>
            </a:r>
            <a:r>
              <a:rPr lang="en-US" sz="2800">
                <a:solidFill>
                  <a:srgbClr val="09B5B6"/>
                </a:solidFill>
                <a:highlight>
                  <a:srgbClr val="FFFF00"/>
                </a:highlight>
                <a:latin typeface="Consolas"/>
              </a:rPr>
              <a:t>8</a:t>
            </a:r>
            <a:r>
              <a:rPr lang="en-US" sz="2800">
                <a:solidFill>
                  <a:srgbClr val="000000"/>
                </a:solidFill>
                <a:highlight>
                  <a:srgbClr val="FFFF00"/>
                </a:highlight>
                <a:latin typeface="Consolas"/>
              </a:rPr>
              <a:t>;</a:t>
            </a:r>
            <a:endParaRPr lang="en-US" sz="2800">
              <a:solidFill>
                <a:schemeClr val="tx1"/>
              </a:solidFill>
              <a:highlight>
                <a:srgbClr val="FFFF00"/>
              </a:highlight>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92551684-8DED-A2E9-4767-DEFA2797E76D}"/>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901DDCE7-11D9-18B2-DFB9-9CACF837A09C}"/>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0F6FCBD0-2CFE-082E-21ED-82302487638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0F987E-DA74-0EC5-2C34-7F02EEF7720E}"/>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7E13E770-35D9-05B1-2BA3-051AF6A96C2C}"/>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EEFB6CE7-D389-6A11-E96E-616F4307F458}"/>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E8F542B5-9196-4986-35E4-ECE5E650BF4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F09F771-0A93-1B2A-5C44-5117A884D8C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0345170E-4EB5-82AF-6F0F-86A8A4598364}"/>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0FC28194-E9B9-3041-943A-92192B0171BC}"/>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94B94A6A-5C48-1B92-6CF8-7C03912BAF12}"/>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A069541D-C43E-2E43-5288-B31BE4DE98C2}"/>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1A646090-D143-51EC-2982-E461E7DF48E2}"/>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3569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EF9B-8D36-5AA6-6C6C-EDC04E424BD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1EB9D1F-8E9E-DD13-BD0D-EA8D124F11B2}"/>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3714EF6-DCE8-DA0C-9731-E5E99D7FD9D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3CED58-043F-4C0B-C04C-D2A5EC07DB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highlight>
                  <a:srgbClr val="FFFF00"/>
                </a:highlight>
                <a:latin typeface="+mj-lt"/>
              </a:rPr>
              <a:t>}</a:t>
            </a:r>
          </a:p>
        </p:txBody>
      </p:sp>
      <p:sp>
        <p:nvSpPr>
          <p:cNvPr id="6" name="TextBox 5">
            <a:extLst>
              <a:ext uri="{FF2B5EF4-FFF2-40B4-BE49-F238E27FC236}">
                <a16:creationId xmlns:a16="http://schemas.microsoft.com/office/drawing/2014/main" id="{8792E32B-6CAB-7903-65A2-ED83EA77F2E9}"/>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F5DDD027-1655-B683-DDC2-F4DB99E77374}"/>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1CFF2F9-04F9-998F-5863-0F63A99F594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E87E5D-5921-757A-4D8E-333E5D350044}"/>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4C799A1B-6DEE-95B8-E7F6-81F9CC836F98}"/>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A4EB651E-4FF0-A17B-BE18-B6CD6619A511}"/>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A323BC0A-A50B-CAB3-8A49-E5A9B860D8FE}"/>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1523CE09-2FF5-ACD1-26A1-836E3635085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BCA9EB3D-A995-F158-AC98-FC605C1ED195}"/>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4140AD9-E3B5-5E3E-0B62-F69C0109C58A}"/>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253C5283-7340-EBFB-F164-04CC62DB86D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38F6331-468B-1CF6-BAB2-25BA3C9D62D3}"/>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5FABD0EF-775A-0BEB-B080-43DB3BF1623C}"/>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9808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AC4E-B052-AA9B-E4C9-920BAD0C447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7931EF1-3A24-570A-1B6E-BDACF1E97E3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8ABE5B72-8844-E765-8770-9740328F457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AB2100-702A-775E-0DBA-C9604A8D52F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7" name="Rectangle 6">
            <a:extLst>
              <a:ext uri="{FF2B5EF4-FFF2-40B4-BE49-F238E27FC236}">
                <a16:creationId xmlns:a16="http://schemas.microsoft.com/office/drawing/2014/main" id="{EF2EDE57-166B-841D-9397-515AAB85C393}"/>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648F15BD-17AB-F1DC-1FFD-FC8297E72CD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C13B457A-627E-D083-3760-56F2C3839551}"/>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FFD8F241-243D-2425-C2AC-7A1010A7836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BDB1E0D-D72D-63C6-F22D-D34DAA696F57}"/>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41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D270-3EA9-4FC4-E9E3-AD2DD568062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6F9B304-4C3C-BA41-EEC8-F4D50B0BF27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63967B1-9F55-93E5-0688-C87DE200391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433EA43-2846-E905-FEAE-C561E2AD976B}"/>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grpSp>
        <p:nvGrpSpPr>
          <p:cNvPr id="5" name="Group 4">
            <a:extLst>
              <a:ext uri="{FF2B5EF4-FFF2-40B4-BE49-F238E27FC236}">
                <a16:creationId xmlns:a16="http://schemas.microsoft.com/office/drawing/2014/main" id="{CA3D3BF3-6CD3-ECEB-3AB6-72C8E3ADD0D6}"/>
              </a:ext>
            </a:extLst>
          </p:cNvPr>
          <p:cNvGrpSpPr/>
          <p:nvPr/>
        </p:nvGrpSpPr>
        <p:grpSpPr>
          <a:xfrm>
            <a:off x="1625297" y="3824660"/>
            <a:ext cx="3339849" cy="529781"/>
            <a:chOff x="1625297" y="3824660"/>
            <a:chExt cx="3339849" cy="529781"/>
          </a:xfrm>
        </p:grpSpPr>
        <p:sp>
          <p:nvSpPr>
            <p:cNvPr id="7" name="Rectangle 6">
              <a:extLst>
                <a:ext uri="{FF2B5EF4-FFF2-40B4-BE49-F238E27FC236}">
                  <a16:creationId xmlns:a16="http://schemas.microsoft.com/office/drawing/2014/main" id="{E976B5E8-84E7-8C72-22CD-3303874BCAD1}"/>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BFEEF60E-2CCA-E5C4-EECD-7BC47A52C795}"/>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EC89A774-2F56-0519-C7CB-5031CA337B4B}"/>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2C9C1E3C-D233-23BB-EAE3-0B0FA3D1BF91}"/>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F4C8FD1-DED6-8D27-88C0-6C49C103EB69}"/>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DB3DC60B-DEF8-A019-B257-4D6E16DA9D6F}"/>
              </a:ext>
            </a:extLst>
          </p:cNvPr>
          <p:cNvSpPr txBox="1"/>
          <p:nvPr/>
        </p:nvSpPr>
        <p:spPr>
          <a:xfrm>
            <a:off x="2861677" y="4042684"/>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4007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CB10-10F9-A9D7-2F08-828ED4A6A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C6FB36-1B67-963A-0F14-351131D4F15F}"/>
              </a:ext>
            </a:extLst>
          </p:cNvPr>
          <p:cNvSpPr>
            <a:spLocks noGrp="1"/>
          </p:cNvSpPr>
          <p:nvPr>
            <p:ph type="title"/>
          </p:nvPr>
        </p:nvSpPr>
        <p:spPr/>
        <p:txBody>
          <a:bodyPr/>
          <a:lstStyle/>
          <a:p>
            <a:r>
              <a:rPr lang="en-US"/>
              <a:t>garbage collector</a:t>
            </a:r>
          </a:p>
        </p:txBody>
      </p:sp>
    </p:spTree>
    <p:extLst>
      <p:ext uri="{BB962C8B-B14F-4D97-AF65-F5344CB8AC3E}">
        <p14:creationId xmlns:p14="http://schemas.microsoft.com/office/powerpoint/2010/main" val="666305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13667-A03D-0BBA-5C30-FCFDEF00D7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0E16BC-901C-ECAA-613B-148CAFED6F80}"/>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F4CBA22C-04AB-D9F7-F65F-1C9B80DD2D0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the heap;</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73819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2D25F-8727-F5BA-148C-8F6394A007AD}"/>
              </a:ext>
            </a:extLst>
          </p:cNvPr>
          <p:cNvSpPr>
            <a:spLocks noGrp="1"/>
          </p:cNvSpPr>
          <p:nvPr>
            <p:ph type="title"/>
          </p:nvPr>
        </p:nvSpPr>
        <p:spPr/>
        <p:txBody>
          <a:bodyPr/>
          <a:lstStyle/>
          <a:p>
            <a:r>
              <a:rPr lang="en-US"/>
              <a:t>[review all examples at least one more time]</a:t>
            </a:r>
          </a:p>
        </p:txBody>
      </p:sp>
    </p:spTree>
    <p:extLst>
      <p:ext uri="{BB962C8B-B14F-4D97-AF65-F5344CB8AC3E}">
        <p14:creationId xmlns:p14="http://schemas.microsoft.com/office/powerpoint/2010/main" val="40608506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9C8A-BDAB-E248-FB21-C99F8937A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74129-8600-067E-7BF7-EBAED09DAB61}"/>
              </a:ext>
            </a:extLst>
          </p:cNvPr>
          <p:cNvSpPr>
            <a:spLocks noGrp="1"/>
          </p:cNvSpPr>
          <p:nvPr>
            <p:ph type="title"/>
          </p:nvPr>
        </p:nvSpPr>
        <p:spPr/>
        <p:txBody>
          <a:bodyPr/>
          <a:lstStyle/>
          <a:p>
            <a:r>
              <a:rPr lang="en-US" sz="6000"/>
              <a:t>passing arguments to functions</a:t>
            </a:r>
          </a:p>
        </p:txBody>
      </p:sp>
    </p:spTree>
    <p:extLst>
      <p:ext uri="{BB962C8B-B14F-4D97-AF65-F5344CB8AC3E}">
        <p14:creationId xmlns:p14="http://schemas.microsoft.com/office/powerpoint/2010/main" val="428741092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71F13-130C-5235-B659-4AC9FF680D29}"/>
              </a:ext>
            </a:extLst>
          </p:cNvPr>
          <p:cNvSpPr>
            <a:spLocks noGrp="1"/>
          </p:cNvSpPr>
          <p:nvPr>
            <p:ph type="title"/>
          </p:nvPr>
        </p:nvSpPr>
        <p:spPr/>
        <p:txBody>
          <a:bodyPr/>
          <a:lstStyle/>
          <a:p>
            <a:r>
              <a:rPr lang="en-US" sz="3600"/>
              <a:t>arguments to functions</a:t>
            </a:r>
            <a:br>
              <a:rPr lang="en-US" sz="3600"/>
            </a:br>
            <a:r>
              <a:rPr lang="en-US" sz="3600"/>
              <a:t>are </a:t>
            </a:r>
            <a:r>
              <a:rPr lang="en-US" sz="3600" b="1"/>
              <a:t>passed by value</a:t>
            </a:r>
            <a:br>
              <a:rPr lang="en-US" sz="3600" b="1"/>
            </a:br>
            <a:br>
              <a:rPr lang="en-US" sz="3600"/>
            </a:br>
            <a:r>
              <a:rPr lang="en-US" sz="3600"/>
              <a:t>(a copy of the) value of the primitive</a:t>
            </a:r>
            <a:br>
              <a:rPr lang="en-US" sz="3600"/>
            </a:br>
            <a:r>
              <a:rPr lang="en-US" sz="3600"/>
              <a:t>or</a:t>
            </a:r>
            <a:br>
              <a:rPr lang="en-US" sz="3600"/>
            </a:br>
            <a:r>
              <a:rPr lang="en-US" sz="3600"/>
              <a:t>(a copy of the) value of the reference</a:t>
            </a:r>
            <a:endParaRPr lang="en-US" sz="3600" b="1"/>
          </a:p>
        </p:txBody>
      </p:sp>
    </p:spTree>
    <p:extLst>
      <p:ext uri="{BB962C8B-B14F-4D97-AF65-F5344CB8AC3E}">
        <p14:creationId xmlns:p14="http://schemas.microsoft.com/office/powerpoint/2010/main" val="166477007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475-E8EE-C772-9702-1F8963B1133F}"/>
              </a:ext>
            </a:extLst>
          </p:cNvPr>
          <p:cNvSpPr>
            <a:spLocks noGrp="1"/>
          </p:cNvSpPr>
          <p:nvPr>
            <p:ph type="title"/>
          </p:nvPr>
        </p:nvSpPr>
        <p:spPr/>
        <p:txBody>
          <a:bodyPr/>
          <a:lstStyle/>
          <a:p>
            <a:r>
              <a:rPr lang="en-US"/>
              <a:t>primitives are</a:t>
            </a:r>
            <a:br>
              <a:rPr lang="en-US"/>
            </a:br>
            <a:r>
              <a:rPr lang="en-US"/>
              <a:t>passed by value</a:t>
            </a:r>
          </a:p>
        </p:txBody>
      </p:sp>
    </p:spTree>
    <p:extLst>
      <p:ext uri="{BB962C8B-B14F-4D97-AF65-F5344CB8AC3E}">
        <p14:creationId xmlns:p14="http://schemas.microsoft.com/office/powerpoint/2010/main" val="3360461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55D2-81B1-C84B-6B3F-D783B7F131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3D13AD0-B962-FD23-4C81-B2F815CF8C0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4E251B3-9C30-9FDD-A79F-1133C3D5272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800D527-B42D-FAA9-44ED-FBA66EA460B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241728620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7057-4969-5235-83D7-717E2608774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A05ACA2-E00D-70B6-9496-55F087C19D8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CBBE700-2237-A4A3-3A9A-7A5CF974489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4B00D2-8E3A-6E38-5DC6-741E8493584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54B4F62-D69F-6F5D-F71F-988ED26E84A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759399-A743-A3DE-34ED-CFCE93FFCD3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6B2F412-73F0-154E-D3C7-D23F09970E4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4007900284"/>
      </p:ext>
    </p:extLst>
  </p:cSld>
  <p:clrMapOvr>
    <a:masterClrMapping/>
  </p:clrMapOvr>
  <p:transition>
    <p:fade/>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1DF3-1995-6072-84B8-563C35CB4A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12190E-A974-11F1-AC47-F91B08ADB59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A5AD64C-523F-80EB-5B45-7B81883131F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60046-F56E-DDF3-F345-8FA7F74F223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0BA76A11-FD08-FB97-4285-5481046F62A8}"/>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1E910AC-D0B4-186F-376A-3D10AFDD327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CEF92F9-9C69-2108-5996-EFDBECFC0F3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C07C4E58-A003-A43D-1BF8-9D8FE7EBD2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AF5A9B4-0A8F-1B62-AD58-6E5E707EC19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209908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347D-22E7-6DA4-7AFD-AF050FCB66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7122C09-7971-29DF-7BCF-18CE418231C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16F6A6F-5394-613A-E35B-186CFF16FD7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E892C0E-642D-53BA-BAFC-D333ABC7FA1A}"/>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D7EBD698-1141-ED4C-5459-CBEFB24DEC8D}"/>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5A65EFE3-9A9C-A0C3-E596-3D12AFA1ADF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2157B1F-5334-76BB-A193-829ACAEA968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C719D9-B3ED-A374-ACAF-9A34093B515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B866CF8-22A9-EB3C-5492-B3FF4C33CD73}"/>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7BD018BC-6C03-EB0A-C12C-48BB225EA042}"/>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7D06B3FF-FC11-1900-08ED-706C262400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575F594-C670-9C0D-3EE4-711C02241C0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692879079"/>
      </p:ext>
    </p:extLst>
  </p:cSld>
  <p:clrMapOvr>
    <a:masterClrMapping/>
  </p:clrMapOvr>
  <p:transition>
    <p:fade/>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9613-7CCE-E4EC-18C0-B52D20589E6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A987436-EF4E-56E2-3098-3945F93D753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6E09C31-6A42-A1B2-5F16-B1501CBA11A0}"/>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B506EB6-B954-D757-3405-76BA60EE79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6E5B9C77-39B0-F961-1269-F15A804D08A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863A01CF-0BF1-0952-57F8-51683F581E6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28D7D8-6EFC-18F4-DCFA-C52BA5CE1A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C41F60-DC27-5E9C-CCDA-8AE942D3AE2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05FB9B23-43BA-F40D-DBFC-6C389DA858C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503E5849-F6BE-EB58-54EA-7C7B415FDE7A}"/>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DE531F0B-E9FC-C872-538D-9B17346FDC6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473A352-1887-0E08-80BB-7D55ADD9F2D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20C59F17-DAEA-B1A9-AF6C-0CB42A270CD0}"/>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B7701651-AFF1-5115-0BD8-8A86BFAC14BA}"/>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405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324F-67BB-95A6-5C80-91C2D1F44AB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63B3431-6E75-2291-D7D0-D76AB0580F1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73778-CDE5-269B-57F2-FD4250C8A355}"/>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8FEFC85-A94D-9BE0-CE46-5B3177A03497}"/>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8F2EA99D-538C-0B68-4436-107600DDD8C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C16BA90E-92F1-BEC5-A094-119BB984F2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7E768C-194C-EC76-6E51-FA0E29E8DB1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6246E6-4AEB-7D2E-A7AF-4E1F6C9D92F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b) {</a:t>
            </a:r>
          </a:p>
          <a:p>
            <a:r>
              <a:rPr lang="en-US" sz="2000">
                <a:solidFill>
                  <a:schemeClr val="tx1"/>
                </a:solidFill>
                <a:latin typeface="+mj-lt"/>
              </a:rPr>
              <a:t>    b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7BB782E7-1600-8264-5A2A-85F600FFF47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EA0D1D4A-C221-C47D-C419-80DB926A33FF}"/>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2BDAC84F-3736-5857-365B-3852BA222D3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82DFA7CF-0107-A82E-8940-9E13061C61B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CA94F16F-F548-3603-8804-800AF20FDD64}"/>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b</a:t>
            </a:r>
            <a:endParaRPr lang="en-US" sz="3200"/>
          </a:p>
        </p:txBody>
      </p:sp>
      <p:sp>
        <p:nvSpPr>
          <p:cNvPr id="13" name="Rectangle 12">
            <a:extLst>
              <a:ext uri="{FF2B5EF4-FFF2-40B4-BE49-F238E27FC236}">
                <a16:creationId xmlns:a16="http://schemas.microsoft.com/office/drawing/2014/main" id="{63A88505-8DB0-61F8-DFA7-6208332FC7A9}"/>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9990490"/>
      </p:ext>
    </p:extLst>
  </p:cSld>
  <p:clrMapOvr>
    <a:masterClrMapping/>
  </p:clrMapOvr>
  <p:transition spd="slow">
    <p:push dir="u"/>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F862-C7A9-0712-EF4E-56BF3F7B34A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7191E6E-1F80-00B2-0DAA-B2B00161D76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B0246DD-2A6B-2A21-FC17-18C0CD1D429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A1BECB9F-18BB-6439-8121-0927D3DBA0A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772CD16A-BAD6-D77F-0170-FF2DA7B9C8C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A9F4B5D0-B24C-F616-BB3A-54ABC5737E7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D872754-C045-A3D0-B13C-42287A7A415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BFA7B5-612F-4D2F-67B5-64063874722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AB0DC72E-3C31-D40D-F7AE-D54B262ABAD0}"/>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63082C71-BFF1-BEC5-5139-351C6352F7B7}"/>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D8DD305-5E90-84CC-7E0A-9E6129689E8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5EB8DA51-D732-AB42-9B31-70E02814AA0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C2626C6-F068-090F-2257-309DFAA919DE}"/>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04AE6DFA-CAB3-37F2-D9B6-982043C42BE5}"/>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03403344"/>
      </p:ext>
    </p:extLst>
  </p:cSld>
  <p:clrMapOvr>
    <a:masterClrMapping/>
  </p:clrMapOvr>
  <p:transition spd="slow">
    <p:push dir="d"/>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C093-73BA-1D25-2ABC-C41BB151802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27A811D-29A7-87BA-B5B6-0EA6820465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EFF69A4-DC2C-FAF3-4AE3-4F70CFAD2B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44F4BAB-8E01-709C-0C95-A31B7B1F154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38DFE434-F98A-F224-0D01-62314D3368FF}"/>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67936F09-5868-234F-83DC-9CCC2AE390E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B933EB2-6AA0-9D04-BD83-EFFE8F590BA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E3F381-A6E0-77B9-4252-0B6F1F4859D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8</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DC6D42BE-DA9D-4D48-0AF1-843F19CD251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E9C9A8B-BBAF-8137-326B-A05B1CDFE63E}"/>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E33A479-F4A6-2F04-2651-C4F5F824AA9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E79F85F8-482D-56F3-07C8-C9A2C4338FC9}"/>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74204278-A650-F600-51BA-348C87D85D37}"/>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F6FBB574-C7F9-7AE0-1DDD-7369FCFEFC87}"/>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534572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203-FD05-24B5-E431-F828F11BF9F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6499280-5B71-F024-B6FC-9EB9F8532E9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AFD088-35FD-81B5-45BC-6C05A024E6C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2056131-0B9D-748B-DDB4-551A0BFF8F8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E222D2E9-C09F-07B8-9AD4-7872936BC23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020B1255-C73B-BBC3-4F5D-2D3BC30615C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F8D4A60-7E93-CFE8-F491-13017B98AC1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4C1810-9BC1-A4D0-74B8-1BF5F5D1299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ABBFEDB-FD30-F501-F5E9-599C990ED4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88FB2AE-6C9E-D8A9-EABF-887FB1D2B8A1}"/>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974EF79C-BE2D-E09C-F30A-AEEB6768D4B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631173A0-E6B1-F152-601F-AC9A02FDA5D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49BA605-CEBF-892B-00C9-62FA3396BD98}"/>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CD010E35-CF0A-A525-9732-287B866AB9CD}"/>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027354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0F4DE-9D57-BFCE-B014-9063F3212F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5EDA26B-0100-2372-E318-803C4CDC049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3F1ED9C-9C78-A7D3-7D6C-FA61D1FCAC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6EE1F40-0620-85E9-33A5-D8484F4007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B41C257-98D4-9EB6-FB0F-5B178021B4E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C5DF284D-E7E8-6289-5857-4A780A329BC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0F8F5D6-DC69-D032-EC7A-F9BA95745A8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7A92568B-68DB-9F3C-8429-431C5AAD074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97B79AA-ED30-93D8-4364-9A459DA7E55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114491453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41F8-A393-AE28-CFFF-0669037A69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B69CC23-0F12-F34E-665C-6CA22218F26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4A4FB94-39E1-1A12-DD09-D0DD11097B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9FACE4-16CD-483A-8F4B-8D820FCB601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BC0B6991-51ED-660A-C9B4-BF2DCF281C46}"/>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C892F93-92CA-7E75-B8B4-3793C0808DF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E49670F-44CD-DF17-99F5-4C89923311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9A4C06B6-6B27-DC3A-8E68-4EF7EBAE03DA}"/>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75FF276-91AF-363B-E2F6-0B6E917C99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30935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AC07-4094-AF93-5EEA-85D0894E134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963C1F-5257-1AF6-E715-6524CE19C62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0F40FCB-57DC-37A0-AA89-F07508421DF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0BFE92-047D-6FAA-869B-7E7C573CF80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336035867"/>
      </p:ext>
    </p:extLst>
  </p:cSld>
  <p:clrMapOvr>
    <a:masterClrMapping/>
  </p:clrMapOvr>
  <p:transition>
    <p:fade/>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FFFC-0655-65A7-632B-197364F5C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216B3-A38C-F5B5-5559-CA8553D2D4DF}"/>
              </a:ext>
            </a:extLst>
          </p:cNvPr>
          <p:cNvSpPr>
            <a:spLocks noGrp="1"/>
          </p:cNvSpPr>
          <p:nvPr>
            <p:ph type="title"/>
          </p:nvPr>
        </p:nvSpPr>
        <p:spPr/>
        <p:txBody>
          <a:bodyPr/>
          <a:lstStyle/>
          <a:p>
            <a:r>
              <a:rPr lang="en-US"/>
              <a:t>references are also</a:t>
            </a:r>
            <a:br>
              <a:rPr lang="en-US"/>
            </a:br>
            <a:r>
              <a:rPr lang="en-US"/>
              <a:t>passed by value</a:t>
            </a:r>
          </a:p>
        </p:txBody>
      </p:sp>
    </p:spTree>
    <p:extLst>
      <p:ext uri="{BB962C8B-B14F-4D97-AF65-F5344CB8AC3E}">
        <p14:creationId xmlns:p14="http://schemas.microsoft.com/office/powerpoint/2010/main" val="311516389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2C58-0AE5-CF98-E57F-A27456C939E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9E1BB3-8F94-57DC-7A48-466F48E33B5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81F0B1-0F82-3B2E-0BF2-361225E9901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99B4B3-E9D2-3D53-1BC6-1AFF2644E5C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Tree>
    <p:extLst>
      <p:ext uri="{BB962C8B-B14F-4D97-AF65-F5344CB8AC3E}">
        <p14:creationId xmlns:p14="http://schemas.microsoft.com/office/powerpoint/2010/main" val="39743362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A295-D87D-7A56-79C4-61CFED9D6E4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D654B13-9091-29AB-078F-6B97F4E4168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D5D066D-0BC5-5F58-7FD4-2BC5723CB1E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FD79F-0E2F-7C4E-578C-AFAAA5A4471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42EE86A8-532C-E1DA-7ED4-A2517F243F7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7A85A46-88E5-1FE2-2976-36FB7905021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E532AB6-8BDC-C75C-665F-CAC3211049F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2452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1E5D-3796-C5DD-D49D-4C19B99C91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5732274-FCCC-092C-193C-EFC1D771E3D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75CC1A5-ECEC-4B21-8E2A-BF8D47C6382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6DCABA-09C5-E8E6-5A5B-24C69164163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Thing</a:t>
            </a:r>
            <a:r>
              <a:rPr lang="en-US" sz="2000">
                <a:solidFill>
                  <a:schemeClr val="tx1"/>
                </a:solidFill>
                <a:highlight>
                  <a:srgbClr val="FFFF00"/>
                </a:highlight>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7B1DE99-20A1-6937-3AD7-EF0AE943F14F}"/>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6DF5D-4799-2045-3B16-4BEE73E1635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FEA8BAF-6E26-041D-65ED-D73D19C1923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51027DE3-534E-29D1-2844-2C8A93967E35}"/>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826436DA-0998-C761-F430-529B3DF609AA}"/>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97143326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06F1-028C-E535-0F7A-E5C769692E8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D0A0466-0D2C-46D9-3EC7-A9642C6AD04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49D71C-9029-2C2C-DA14-EF8C58D3EB3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9758DB-4299-57FB-510D-4ED8B4AEF6C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highlight>
                  <a:srgbClr val="FFFF00"/>
                </a:highlight>
                <a:latin typeface="+mj-lt"/>
              </a:rPr>
              <a:t>  a = new </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77B1CC24-6566-09B9-4C46-2F9BC143807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F512BEF-27F1-AA7D-6B76-FE28385DCD9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E83FF8B-C86F-27BD-C905-55F69B7CE3B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051F440E-ED4D-25DE-D514-D91A96158D07}"/>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A0B4187A-16BF-30B7-0557-F68702D98AF8}"/>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D17553CE-8236-E093-8706-A216E09419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050E651-B5C7-0980-A188-4231C068AD9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7A5BF2-40E4-FFC2-2ACB-3EA37A9C16FF}"/>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47CEC4F8-49CC-7372-99F0-021BC91447C7}"/>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2D0D8F4-B189-82B3-AAAB-F53FC08A249F}"/>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079561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09404-D7D4-3088-AB18-DE187745D6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A29039-C809-7966-56C8-2CDE5B5B390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61D041A-44FB-0631-9692-B3B8CAC460D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08023D-9DCD-F953-5244-8CEAD27FBE6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highlight>
                  <a:srgbClr val="FFFF00"/>
                </a:highlight>
                <a:latin typeface="+mj-lt"/>
              </a:rPr>
              <a:t>  a.x = </a:t>
            </a:r>
            <a:r>
              <a:rPr lang="en-US" sz="2000">
                <a:solidFill>
                  <a:srgbClr val="09B5B6"/>
                </a:solidFill>
                <a:highlight>
                  <a:srgbClr val="FFFF00"/>
                </a:highlight>
                <a:latin typeface="+mj-lt"/>
              </a:rPr>
              <a:t>3.0</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29C4EA7-E404-F78E-479B-ABCEAA73F5B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1852D94-A34C-929B-AC77-D7C2AD79FDD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90DD0B0-E3E1-E9A1-BA97-D3207065D5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4380210-2BF1-C3DF-97BA-AB346DEE4D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C9A49C0-9239-4109-47D3-733AE204CCE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88007F54-B7EB-3926-66A9-7FA129A7BF6A}"/>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4DDF6A4-9AAC-0857-14AA-AECB3D3378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381A53D6-F4F8-D3B6-D3FE-83247F29FFA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E6A65AB-DEE7-FBC5-9436-971CD2BD07C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1D86A25-7C6C-76F6-188E-F7E06E9764EB}"/>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09504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F21-65E6-44E5-4247-27784178DC2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3E3704A-3BA4-98FE-C8CA-BE4519DD0E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9AAB4F1-445A-90A1-4B08-B38CF731979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5C8E119-AA04-8A95-0E43-8821A80E675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F8C2046-06CF-A539-2069-C11ED97064AE}"/>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C71046F-B298-92A3-1DBE-098A89F8A958}"/>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5706656-3EE3-84EF-D302-39FBA68339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B4226564-85A1-0646-FFF0-8E2933ACAA0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04DFD0B3-B14F-F061-53B8-8B1614602704}"/>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15741EB0-7F18-D897-643D-D2BCAE9737B8}"/>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9DD48FC-4A64-05EE-EC4B-693419788368}"/>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4E8133-ED81-053A-40FF-3B24A7D2377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5F440462-95B6-E7CA-E9CE-B0FBEF5E4954}"/>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9E3B793-26BF-F277-C513-377E1FCC217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CA02AD60-BC49-2BD3-AC9D-BE71A6254C71}"/>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F7D5AD-00ED-61DE-BD01-80B6158F544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A6772FA7-3B88-7B14-DECF-539EB92965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721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7592-5E4A-6F5A-BFB2-DBAAAF5CB9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96F44D1-5E77-9BBF-6831-A74EBAF767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DD6569-3885-C948-0364-78B4DA176C0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F6D1D4D-8325-3ABE-2D7C-B092C7E2AE5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EE754D-BB9E-FEA1-0EAD-37780D58A37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39B0CEA1-A94C-FE22-CA10-AD3AEE10961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C32B4BF5-B770-DC7E-30F2-6F9D3B66891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71D1E92-A8FC-01E1-8466-0632B5FEB858}"/>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292C7E31-7213-D526-CB2B-74B3B98183FB}"/>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E0B26AD-B799-84EB-F2AD-CE62560B6DC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867EA95-218D-963B-8551-9BACE919864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54942A04-9FDD-1B7B-FC0C-CF7E30ACCA26}"/>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099A3509-03D9-3A45-4CC3-6A7EDF0299EC}"/>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54135C8E-2A12-A120-EF44-BC254BAD46C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ACF77EBD-9323-1E42-08D3-F50581F6AB4E}"/>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5762C86E-D2C1-342A-31DA-04D3DFB2941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660A1CC9-44F7-02E4-15D3-4E3B8AC59596}"/>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1D64DA99-2767-02D4-E6C1-1A0E3235AC1C}"/>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B935D828-7FFB-6DF9-3FB5-A8E7B044DDFA}"/>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3EBFD720-1AA8-C9A7-FCD5-73BE41C47798}"/>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5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9B09-3826-15DB-FEEF-37DD68BE14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28C684-8A37-2FF6-4DFE-6AC1C9881F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5088940-7872-45EE-9EFF-2C0F38AE928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86B448-8DFC-0C34-6D1B-779D90F846F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4.0</a:t>
            </a:r>
            <a:r>
              <a:rPr lang="en-US" sz="2000">
                <a:solidFill>
                  <a:schemeClr val="tx1"/>
                </a:solidFill>
                <a:highlight>
                  <a:srgbClr val="FFFF00"/>
                </a:highlight>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9FB0AE-2089-E044-738E-D547FC11252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4C76884-5604-A4C3-ABD4-6F7FF583C38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0A4F8045-E282-668E-0339-E3D2EC8C08A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301E54EC-C9A5-8219-642C-90DCBAB7DB7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64A9151-AAB0-2A86-0DDE-BBC0010D3D87}"/>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5018B78-4517-55F1-1F61-294A4D2CF9E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41070BC-C3A0-CFBA-2290-ED3F1509305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935E8153-243C-D444-A1F7-A7A4577CCD0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76A846FA-A6C3-91F7-635C-C08EB9C7A34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B977A755-2534-391B-C93B-39CB2C8094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38854A6-4BB1-BE9D-4DD3-37B55975D3E8}"/>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4B37BC-FDA7-FAE3-3AEF-D88964025F1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48AB1E14-4F83-E4F3-0862-F0B027FBBEF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91BEAD83-4E3B-C2E9-E8E5-DD8584748678}"/>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064AA1CE-2BD9-7C4E-3B84-FE4B5E7C1A24}"/>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A24C8F66-E5B3-62E8-49B1-682242AC0091}"/>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79961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EE92-3236-5844-7C0F-C73DD179FE2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02F7B72-4C32-B84B-0DF9-78B148223BB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CEF3634-E23B-F4AF-594D-E567F7A868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E1EFF0-DE4D-F727-3FFD-22167D41F2F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highlight>
                  <a:srgbClr val="FFFF00"/>
                </a:highlight>
                <a:latin typeface="+mj-lt"/>
              </a:rPr>
              <a:t>  a = </a:t>
            </a:r>
            <a:r>
              <a:rPr lang="en-US" sz="2000">
                <a:solidFill>
                  <a:srgbClr val="0432FF"/>
                </a:solidFill>
                <a:highlight>
                  <a:srgbClr val="FFFF00"/>
                </a:highlight>
                <a:latin typeface="+mj-lt"/>
              </a:rPr>
              <a:t>null</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B15166B-B9D6-7A4B-EE70-19D890901D39}"/>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D9C140-4497-D145-8135-79C728E741F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2F94C76-3FF2-A0BE-35F5-A5E36961DA7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89FB3905-3E28-0D27-BA32-3F37192406F2}"/>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2284CC2-E7F3-2C9D-415A-FF04A7FF6566}"/>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4B473BC3-BC2F-6B3A-07B1-4D96BC62E51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8966FE8-607A-93C6-A63C-A6E2274357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2AA1BFF5-13FF-EF48-9D5E-1E63700A614D}"/>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656CC27F-5294-7E6A-BCB6-D221ED02F42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C08D2B67-8021-2875-8C55-5F40E7FA9E2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D45105-061F-CEC9-FB23-9F5F4551284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3391405-3088-4BFB-12E3-74DC1269D79F}"/>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3C2FD0F3-4E32-6BDD-0AD6-EB439BCEDC5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D386B8DF-0778-89F6-A7D9-55BA19602934}"/>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473918A2-04F1-2FE3-4F2C-9BA5A6AF2360}"/>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0x00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120191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F2DC-62F6-A3E1-B5AB-1E9BD07477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0D8E7A-051C-D114-4929-D09514E0AF8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C817DDD-FE86-7EEB-3E73-8D3C85F16BD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DE8C54-5367-EDA7-79C9-B7E5D2628B0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D9328C6-B149-B004-4942-2A803D1AC59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8DC74DC-E0CF-A360-BE59-6C0919FD866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1060A4F-BF56-58C6-D6E1-B2CC3B5C886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B4A5ADB-215F-023E-C83B-BDC029090B95}"/>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6708785-1408-D589-2F8A-262E464D553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B1E6695-B2A7-51E7-5294-26C3E315CEB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6704D016-C123-6FE3-A3D2-5705524B8D4A}"/>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467ABBD-275C-3DE5-1521-B760CD9DE72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2068712-46DC-32A1-7922-9B9E3DE49EC1}"/>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90DA31C6-77AE-7CC0-27F1-724EFF18E62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C607F2C-F93C-DA93-3FF1-DEF18CD0545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F93D48B-6071-1D0F-D002-3ECCF2A3DC4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EBC8FA73-1BCE-8E31-887D-7AF9DE2974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67692C2D-4F6F-EA63-75DA-B37AFD3A924A}"/>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CE538AAA-B45F-88B5-0CFF-34F954217E49}"/>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mj-lt"/>
              </a:rPr>
              <a:t>0x00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5010187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1B77-B5BA-FCDD-1994-C6E069DB851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7B0341-7ABB-0518-D48E-3BBBC3CBF93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38AC7B3-5040-5E4A-89FA-C51F57B79DC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8ED01-6729-33B6-98D9-3F4AA695D64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5234E4BE-094A-E8DB-F40B-F769538031E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B2A7BAF-4939-18DF-422D-4EB99034A84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26624A6-3DEB-554A-64D4-4F35B4F99C6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1A34F34B-B723-2E0E-A74D-78025B24BD5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18CCF61-ECF7-59CE-5CCE-4EF6CCEE759E}"/>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D3E5055-DBCC-CF46-7429-DCB708977A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0398C5C-9E14-A395-4F4B-7107F2CA88AD}"/>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3EAEB73-9585-D4D2-341B-9BF7A9AE780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77B2A03-88BA-272C-77AA-1CB1E7B3A940}"/>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259AF930-E1FC-6171-6106-47FDB5E792F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38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8E27-5BA1-9669-BDD3-5C9AFAA15DA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B3C8743-1266-D769-349B-B7386394FF6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E144565-5230-0ECB-7F34-77BC7D2ABBF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1133E87-7CA7-A0CF-C6A2-359C6C6A3A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5.0</a:t>
            </a:r>
            <a:r>
              <a:rPr lang="en-US" sz="2000">
                <a:solidFill>
                  <a:schemeClr val="tx1"/>
                </a:solidFill>
                <a:highlight>
                  <a:srgbClr val="FFFF00"/>
                </a:highlight>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6131A01-1001-37B0-112D-1F84E137B1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2526CF-19B7-55D7-4046-43B6DCBCB2B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7D8989FE-9657-D955-1AD7-89B7AEE9789B}"/>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00991FD-9878-1EB5-4703-C230E56B462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0D573EC-D5E3-69CA-17E3-99C08901FF8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C5126FCA-E062-29A5-F7F9-8BEC4B88D8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472018DD-3702-12A0-9AC7-FD7638FB23AC}"/>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B240F44-0654-B6EE-B0E5-2E8BA23C361C}"/>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5.0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E2844F72-3D3E-CB7B-1AAC-D1B8A2A041FE}"/>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12B3455-EA4B-1304-6BAA-71B8E55CC6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36936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BB05-AF4E-AC3B-6F30-732DFF4A5B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007CDFD-F7A7-96E4-F115-4AB74CADCC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C9C74B7-F983-DF8E-290C-65E0E4E60CD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F59481-2BA9-E9DD-6C0F-DF4B87EE68F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highlight>
                  <a:srgbClr val="FFFF00"/>
                </a:highlight>
                <a:latin typeface="+mj-lt"/>
              </a:rPr>
              <a:t>}</a:t>
            </a:r>
          </a:p>
        </p:txBody>
      </p:sp>
      <p:grpSp>
        <p:nvGrpSpPr>
          <p:cNvPr id="9" name="Group 8">
            <a:extLst>
              <a:ext uri="{FF2B5EF4-FFF2-40B4-BE49-F238E27FC236}">
                <a16:creationId xmlns:a16="http://schemas.microsoft.com/office/drawing/2014/main" id="{039E8C8A-717A-7453-368A-216C0609A1C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6A16432-8526-46C1-6EB1-6EDD1C7928D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ED193A6-7825-F49A-300E-0354089161C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99AB8D12-C901-6A65-5E20-E1D1AD3E2B6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1DE912B-8123-5598-0427-1280AF0670C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9C92040F-62E6-64AB-DFC0-CE3831D7F20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F7FAE4F1-CF4D-D32F-A7F8-11DCF7ADCBB6}"/>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FF6A7EB6-81FD-02EA-FF80-9F30BBD33B9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9B6E6E28-6396-57E3-3931-E4A4229459F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DD4165AD-907C-4570-7A18-E71A849DD0B7}"/>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07396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C14B-A7FA-2513-4CBB-77CBF4BBDD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9DA95A-8AD9-E1F8-E187-B806C1CBEB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EC95125-3C2E-E0C1-5AD2-2032B443CD5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B97501-F7BF-D1C1-684E-A32CE3BA3497}"/>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
        <p:nvSpPr>
          <p:cNvPr id="11" name="Rectangle 10">
            <a:extLst>
              <a:ext uri="{FF2B5EF4-FFF2-40B4-BE49-F238E27FC236}">
                <a16:creationId xmlns:a16="http://schemas.microsoft.com/office/drawing/2014/main" id="{849D6500-2BD3-D2B5-9464-760E4FAB05BB}"/>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35A635F4-D834-EFEA-E9D5-079938B77FF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0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258-51DA-0681-4A6F-1DDB65B0D0D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F0B535B-BEB8-D526-5184-E115A3AA86D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EDBD78B-723E-59A1-CDBE-9365A353D1D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276FE5-842C-7F72-CAF8-09F74ECFCF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5" name="Group 4">
            <a:extLst>
              <a:ext uri="{FF2B5EF4-FFF2-40B4-BE49-F238E27FC236}">
                <a16:creationId xmlns:a16="http://schemas.microsoft.com/office/drawing/2014/main" id="{B6C09746-DBD8-E2AE-A815-6D0301E317FE}"/>
              </a:ext>
            </a:extLst>
          </p:cNvPr>
          <p:cNvGrpSpPr/>
          <p:nvPr/>
        </p:nvGrpSpPr>
        <p:grpSpPr>
          <a:xfrm>
            <a:off x="2751578" y="3629884"/>
            <a:ext cx="2071728" cy="531180"/>
            <a:chOff x="2751578" y="3629884"/>
            <a:chExt cx="2071728" cy="531180"/>
          </a:xfrm>
        </p:grpSpPr>
        <p:sp>
          <p:nvSpPr>
            <p:cNvPr id="11" name="Rectangle 10">
              <a:extLst>
                <a:ext uri="{FF2B5EF4-FFF2-40B4-BE49-F238E27FC236}">
                  <a16:creationId xmlns:a16="http://schemas.microsoft.com/office/drawing/2014/main" id="{CC34449D-8847-9B15-FA71-D3ABF5B6FD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296538CA-0D74-EDAA-0741-B4978E30AB29}"/>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4602FC4E-F242-C09E-A75F-D22C30CC8F27}"/>
              </a:ext>
            </a:extLst>
          </p:cNvPr>
          <p:cNvSpPr txBox="1"/>
          <p:nvPr/>
        </p:nvSpPr>
        <p:spPr>
          <a:xfrm>
            <a:off x="3428837" y="3861555"/>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2780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A971-36DA-1102-6502-57EFA2E6B79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01B0FCA-693C-5ABB-49EC-98100B03581C}"/>
              </a:ext>
            </a:extLst>
          </p:cNvPr>
          <p:cNvSpPr>
            <a:spLocks noGrp="1"/>
          </p:cNvSpPr>
          <p:nvPr>
            <p:ph type="title"/>
          </p:nvPr>
        </p:nvSpPr>
        <p:spPr>
          <a:xfrm>
            <a:off x="457200" y="254916"/>
            <a:ext cx="8229600" cy="1893924"/>
          </a:xfrm>
        </p:spPr>
        <p:txBody>
          <a:bodyPr/>
          <a:lstStyle/>
          <a:p>
            <a:pPr>
              <a:tabLst>
                <a:tab pos="7769225" algn="l"/>
              </a:tabLst>
            </a:pPr>
            <a:r>
              <a:rPr lang="en-US" sz="8800"/>
              <a:t>Week03c</a:t>
            </a:r>
          </a:p>
        </p:txBody>
      </p:sp>
      <p:sp>
        <p:nvSpPr>
          <p:cNvPr id="6" name="Content Placeholder 5">
            <a:extLst>
              <a:ext uri="{FF2B5EF4-FFF2-40B4-BE49-F238E27FC236}">
                <a16:creationId xmlns:a16="http://schemas.microsoft.com/office/drawing/2014/main" id="{5DED133A-E790-7F5C-1329-6A98B256D10A}"/>
              </a:ext>
            </a:extLst>
          </p:cNvPr>
          <p:cNvSpPr>
            <a:spLocks noGrp="1"/>
          </p:cNvSpPr>
          <p:nvPr>
            <p:ph sz="quarter" idx="10"/>
          </p:nvPr>
        </p:nvSpPr>
        <p:spPr>
          <a:xfrm>
            <a:off x="457200" y="1993732"/>
            <a:ext cx="8229600" cy="2894013"/>
          </a:xfrm>
        </p:spPr>
        <p:txBody>
          <a:bodyPr>
            <a:noAutofit/>
          </a:bodyPr>
          <a:lstStyle/>
          <a:p>
            <a:r>
              <a:rPr lang="en-US"/>
              <a:t>String</a:t>
            </a:r>
          </a:p>
          <a:p>
            <a:r>
              <a:rPr lang="en-US"/>
              <a:t>HW03 questions</a:t>
            </a:r>
          </a:p>
          <a:p>
            <a:r>
              <a:rPr lang="en-US"/>
              <a:t>review</a:t>
            </a:r>
          </a:p>
        </p:txBody>
      </p:sp>
      <p:sp>
        <p:nvSpPr>
          <p:cNvPr id="2" name="TextBox 1">
            <a:extLst>
              <a:ext uri="{FF2B5EF4-FFF2-40B4-BE49-F238E27FC236}">
                <a16:creationId xmlns:a16="http://schemas.microsoft.com/office/drawing/2014/main" id="{C89DCB8A-C7F3-5184-F840-7150CAA0D615}"/>
              </a:ext>
            </a:extLst>
          </p:cNvPr>
          <p:cNvSpPr txBox="1"/>
          <p:nvPr/>
        </p:nvSpPr>
        <p:spPr>
          <a:xfrm>
            <a:off x="5806967" y="4649387"/>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69CED0B6-6773-09CD-9848-4CB8B7477878}"/>
              </a:ext>
            </a:extLst>
          </p:cNvPr>
          <p:cNvSpPr txBox="1"/>
          <p:nvPr/>
        </p:nvSpPr>
        <p:spPr>
          <a:xfrm>
            <a:off x="7345935" y="156420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884D7B4F-2729-A7B1-7FF4-B3C4D9AB5336}"/>
              </a:ext>
            </a:extLst>
          </p:cNvPr>
          <p:cNvSpPr txBox="1"/>
          <p:nvPr/>
        </p:nvSpPr>
        <p:spPr>
          <a:xfrm>
            <a:off x="4572000" y="1818149"/>
            <a:ext cx="3673061" cy="461665"/>
          </a:xfrm>
          <a:prstGeom prst="rect">
            <a:avLst/>
          </a:prstGeom>
          <a:noFill/>
        </p:spPr>
        <p:txBody>
          <a:bodyPr wrap="square" rtlCol="0">
            <a:spAutoFit/>
          </a:bodyPr>
          <a:lstStyle/>
          <a:p>
            <a:r>
              <a:rPr lang="en-US" sz="2400" b="1">
                <a:solidFill>
                  <a:srgbClr val="F80B8D"/>
                </a:solidFill>
              </a:rPr>
              <a:t>Today is Fun Friday!</a:t>
            </a:r>
          </a:p>
        </p:txBody>
      </p:sp>
      <p:sp>
        <p:nvSpPr>
          <p:cNvPr id="14" name="TextBox 13">
            <a:extLst>
              <a:ext uri="{FF2B5EF4-FFF2-40B4-BE49-F238E27FC236}">
                <a16:creationId xmlns:a16="http://schemas.microsoft.com/office/drawing/2014/main" id="{2A10DB46-B4A0-7878-CED0-7A702BFC8178}"/>
              </a:ext>
            </a:extLst>
          </p:cNvPr>
          <p:cNvSpPr txBox="1"/>
          <p:nvPr/>
        </p:nvSpPr>
        <p:spPr>
          <a:xfrm>
            <a:off x="6065045" y="2733462"/>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a string?</a:t>
            </a:r>
          </a:p>
        </p:txBody>
      </p:sp>
      <p:sp>
        <p:nvSpPr>
          <p:cNvPr id="4" name="TextBox 3">
            <a:extLst>
              <a:ext uri="{FF2B5EF4-FFF2-40B4-BE49-F238E27FC236}">
                <a16:creationId xmlns:a16="http://schemas.microsoft.com/office/drawing/2014/main" id="{C455E08A-DC59-FA75-4FFC-8DE46BB2878E}"/>
              </a:ext>
            </a:extLst>
          </p:cNvPr>
          <p:cNvSpPr txBox="1"/>
          <p:nvPr/>
        </p:nvSpPr>
        <p:spPr>
          <a:xfrm rot="5400000">
            <a:off x="8000999" y="1966894"/>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5" name="TextBox 4">
            <a:extLst>
              <a:ext uri="{FF2B5EF4-FFF2-40B4-BE49-F238E27FC236}">
                <a16:creationId xmlns:a16="http://schemas.microsoft.com/office/drawing/2014/main" id="{3B86F7D0-EAC9-5D75-E89D-3D04120FE6B2}"/>
              </a:ext>
            </a:extLst>
          </p:cNvPr>
          <p:cNvSpPr txBox="1"/>
          <p:nvPr/>
        </p:nvSpPr>
        <p:spPr>
          <a:xfrm rot="5400000">
            <a:off x="8000998" y="299407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7" name="TextBox 6">
            <a:extLst>
              <a:ext uri="{FF2B5EF4-FFF2-40B4-BE49-F238E27FC236}">
                <a16:creationId xmlns:a16="http://schemas.microsoft.com/office/drawing/2014/main" id="{E68D7126-7B5F-9B2E-20C2-6AF94B2F9161}"/>
              </a:ext>
            </a:extLst>
          </p:cNvPr>
          <p:cNvSpPr txBox="1"/>
          <p:nvPr/>
        </p:nvSpPr>
        <p:spPr>
          <a:xfrm>
            <a:off x="4849741" y="229921"/>
            <a:ext cx="4035162" cy="646331"/>
          </a:xfrm>
          <a:prstGeom prst="rect">
            <a:avLst/>
          </a:prstGeom>
          <a:noFill/>
        </p:spPr>
        <p:txBody>
          <a:bodyPr wrap="square" rtlCol="0">
            <a:spAutoFit/>
          </a:bodyPr>
          <a:lstStyle/>
          <a:p>
            <a:pPr algn="r"/>
            <a:r>
              <a:rPr lang="en-US" b="1">
                <a:solidFill>
                  <a:srgbClr val="F80B8D"/>
                </a:solidFill>
              </a:rPr>
              <a:t>no Jim office hours today</a:t>
            </a:r>
          </a:p>
          <a:p>
            <a:pPr algn="r"/>
            <a:r>
              <a:rPr lang="en-US" b="1">
                <a:solidFill>
                  <a:srgbClr val="F80B8D"/>
                </a:solidFill>
              </a:rPr>
              <a:t>(i have to catch a train)</a:t>
            </a:r>
          </a:p>
        </p:txBody>
      </p:sp>
    </p:spTree>
    <p:extLst>
      <p:ext uri="{BB962C8B-B14F-4D97-AF65-F5344CB8AC3E}">
        <p14:creationId xmlns:p14="http://schemas.microsoft.com/office/powerpoint/2010/main" val="167921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4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0C87D-223A-ED1C-9056-7DBFB18B52C7}"/>
              </a:ext>
            </a:extLst>
          </p:cNvPr>
          <p:cNvPicPr>
            <a:picLocks noChangeAspect="1"/>
          </p:cNvPicPr>
          <p:nvPr/>
        </p:nvPicPr>
        <p:blipFill>
          <a:blip r:embed="rId2"/>
          <a:stretch>
            <a:fillRect/>
          </a:stretch>
        </p:blipFill>
        <p:spPr>
          <a:xfrm>
            <a:off x="685800" y="1479988"/>
            <a:ext cx="7772400" cy="2183524"/>
          </a:xfrm>
          <a:prstGeom prst="rect">
            <a:avLst/>
          </a:prstGeom>
        </p:spPr>
      </p:pic>
    </p:spTree>
    <p:extLst>
      <p:ext uri="{BB962C8B-B14F-4D97-AF65-F5344CB8AC3E}">
        <p14:creationId xmlns:p14="http://schemas.microsoft.com/office/powerpoint/2010/main" val="247062722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B3B9-2354-DA6F-5A89-1310EA91C22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1B0321B-0991-1132-5470-F5421A043126}"/>
              </a:ext>
            </a:extLst>
          </p:cNvPr>
          <p:cNvPicPr>
            <a:picLocks noChangeAspect="1"/>
          </p:cNvPicPr>
          <p:nvPr/>
        </p:nvPicPr>
        <p:blipFill>
          <a:blip r:embed="rId2"/>
          <a:stretch>
            <a:fillRect/>
          </a:stretch>
        </p:blipFill>
        <p:spPr>
          <a:xfrm>
            <a:off x="3016250" y="527050"/>
            <a:ext cx="3111500" cy="4089400"/>
          </a:xfrm>
          <a:prstGeom prst="rect">
            <a:avLst/>
          </a:prstGeom>
        </p:spPr>
      </p:pic>
    </p:spTree>
    <p:extLst>
      <p:ext uri="{BB962C8B-B14F-4D97-AF65-F5344CB8AC3E}">
        <p14:creationId xmlns:p14="http://schemas.microsoft.com/office/powerpoint/2010/main" val="60377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To Do If Your Cat Ate String, Thread, Or Ribbon">
            <a:extLst>
              <a:ext uri="{FF2B5EF4-FFF2-40B4-BE49-F238E27FC236}">
                <a16:creationId xmlns:a16="http://schemas.microsoft.com/office/drawing/2014/main" id="{EBCA1762-AB5A-B579-058C-C2708FCBB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38100"/>
            <a:ext cx="76073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6014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A4890-730B-30E9-9010-7590FED8E896}"/>
              </a:ext>
            </a:extLst>
          </p:cNvPr>
          <p:cNvSpPr>
            <a:spLocks noGrp="1"/>
          </p:cNvSpPr>
          <p:nvPr>
            <p:ph type="title"/>
          </p:nvPr>
        </p:nvSpPr>
        <p:spPr/>
        <p:txBody>
          <a:bodyPr/>
          <a:lstStyle/>
          <a:p>
            <a:r>
              <a:rPr lang="en-US"/>
              <a:t>built-in classes</a:t>
            </a:r>
            <a:br>
              <a:rPr lang="en-US"/>
            </a:br>
            <a:r>
              <a:rPr lang="en-US" sz="3600"/>
              <a:t>(classes that are "built in" to Java)</a:t>
            </a:r>
            <a:endParaRPr lang="en-US"/>
          </a:p>
        </p:txBody>
      </p:sp>
    </p:spTree>
    <p:extLst>
      <p:ext uri="{BB962C8B-B14F-4D97-AF65-F5344CB8AC3E}">
        <p14:creationId xmlns:p14="http://schemas.microsoft.com/office/powerpoint/2010/main" val="232395668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5C23E-2ADA-E237-85A4-095F740EC88E}"/>
              </a:ext>
            </a:extLst>
          </p:cNvPr>
          <p:cNvSpPr>
            <a:spLocks noGrp="1"/>
          </p:cNvSpPr>
          <p:nvPr>
            <p:ph type="title"/>
          </p:nvPr>
        </p:nvSpPr>
        <p:spPr/>
        <p:txBody>
          <a:bodyPr/>
          <a:lstStyle/>
          <a:p>
            <a:r>
              <a:rPr lang="en-US"/>
              <a:t>built-in classes are "special"</a:t>
            </a:r>
            <a:br>
              <a:rPr lang="en-US"/>
            </a:br>
            <a:r>
              <a:rPr lang="en-US" sz="2000" b="1">
                <a:solidFill>
                  <a:schemeClr val="accent1">
                    <a:lumMod val="50000"/>
                  </a:schemeClr>
                </a:solidFill>
              </a:rPr>
              <a:t>(they break the rules of other classes in Java)</a:t>
            </a:r>
            <a:endParaRPr lang="en-US" b="1">
              <a:solidFill>
                <a:schemeClr val="accent1">
                  <a:lumMod val="50000"/>
                </a:schemeClr>
              </a:solidFill>
            </a:endParaRPr>
          </a:p>
        </p:txBody>
      </p:sp>
    </p:spTree>
    <p:extLst>
      <p:ext uri="{BB962C8B-B14F-4D97-AF65-F5344CB8AC3E}">
        <p14:creationId xmlns:p14="http://schemas.microsoft.com/office/powerpoint/2010/main" val="134638982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83B-CC50-0D0A-A316-73D3C96F15D1}"/>
              </a:ext>
            </a:extLst>
          </p:cNvPr>
          <p:cNvSpPr>
            <a:spLocks noGrp="1"/>
          </p:cNvSpPr>
          <p:nvPr>
            <p:ph type="title"/>
          </p:nvPr>
        </p:nvSpPr>
        <p:spPr/>
        <p:txBody>
          <a:bodyPr/>
          <a:lstStyle/>
          <a:p>
            <a:r>
              <a:rPr lang="en-US" b="1"/>
              <a:t>review:</a:t>
            </a:r>
            <a:br>
              <a:rPr lang="en-US" b="1"/>
            </a:br>
            <a:r>
              <a:rPr lang="en-US"/>
              <a:t>instantiating a class</a:t>
            </a:r>
            <a:br>
              <a:rPr lang="en-US"/>
            </a:br>
            <a:r>
              <a:rPr lang="en-US"/>
              <a:t>(creating an object)</a:t>
            </a:r>
            <a:endParaRPr lang="en-US" b="1"/>
          </a:p>
        </p:txBody>
      </p:sp>
    </p:spTree>
    <p:extLst>
      <p:ext uri="{BB962C8B-B14F-4D97-AF65-F5344CB8AC3E}">
        <p14:creationId xmlns:p14="http://schemas.microsoft.com/office/powerpoint/2010/main" val="27404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F0F9-F9A4-142C-E057-BD1DBD5C6B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D82042-EC5D-F48D-4660-8BFF25D55068}"/>
              </a:ext>
            </a:extLst>
          </p:cNvPr>
          <p:cNvSpPr>
            <a:spLocks noGrp="1"/>
          </p:cNvSpPr>
          <p:nvPr>
            <p:ph type="title"/>
          </p:nvPr>
        </p:nvSpPr>
        <p:spPr/>
        <p:txBody>
          <a:bodyPr/>
          <a:lstStyle/>
          <a:p>
            <a:r>
              <a:rPr lang="en-US"/>
              <a:t>constructors</a:t>
            </a:r>
          </a:p>
        </p:txBody>
      </p:sp>
      <p:sp>
        <p:nvSpPr>
          <p:cNvPr id="2" name="TextBox 1">
            <a:extLst>
              <a:ext uri="{FF2B5EF4-FFF2-40B4-BE49-F238E27FC236}">
                <a16:creationId xmlns:a16="http://schemas.microsoft.com/office/drawing/2014/main" id="{1F299089-EBCD-8AD3-F2E5-BCE75E77659D}"/>
              </a:ext>
            </a:extLst>
          </p:cNvPr>
          <p:cNvSpPr txBox="1"/>
          <p:nvPr/>
        </p:nvSpPr>
        <p:spPr>
          <a:xfrm>
            <a:off x="457200" y="2892290"/>
            <a:ext cx="8229600" cy="646331"/>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B:</a:t>
            </a:r>
            <a:r>
              <a:rPr lang="en-US">
                <a:solidFill>
                  <a:srgbClr val="007B00"/>
                </a:solidFill>
                <a:latin typeface="Consolas" panose="020B0609020204030204" pitchFamily="49" charset="0"/>
                <a:cs typeface="Consolas" panose="020B0609020204030204" pitchFamily="49" charset="0"/>
              </a:rPr>
              <a:t> Use a custom constructor</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338FAD08-CEB4-2D80-C70E-FFACE6F5C4F4}"/>
              </a:ext>
            </a:extLst>
          </p:cNvPr>
          <p:cNvSpPr txBox="1"/>
          <p:nvPr/>
        </p:nvSpPr>
        <p:spPr>
          <a:xfrm>
            <a:off x="457200" y="1168523"/>
            <a:ext cx="8229600" cy="1477328"/>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A: </a:t>
            </a:r>
            <a:r>
              <a:rPr lang="en-US">
                <a:solidFill>
                  <a:srgbClr val="007B00"/>
                </a:solidFill>
                <a:latin typeface="Consolas" panose="020B0609020204030204" pitchFamily="49" charset="0"/>
                <a:cs typeface="Consolas" panose="020B0609020204030204" pitchFamily="49" charset="0"/>
              </a:rPr>
              <a:t>Use default constructor and initialize using dot</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(r=0.0, g=0.0, b=0.0)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g=0.0, b=0.0)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075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B9C64-4BD3-BEC9-379C-4F9AFC3DDBB7}"/>
              </a:ext>
            </a:extLst>
          </p:cNvPr>
          <p:cNvSpPr>
            <a:spLocks noGrp="1"/>
          </p:cNvSpPr>
          <p:nvPr>
            <p:ph type="title"/>
          </p:nvPr>
        </p:nvSpPr>
        <p:spPr/>
        <p:txBody>
          <a:bodyPr/>
          <a:lstStyle/>
          <a:p>
            <a:r>
              <a:rPr lang="en-US" b="1"/>
              <a:t>review: </a:t>
            </a:r>
            <a:r>
              <a:rPr lang="en-US"/>
              <a:t>array</a:t>
            </a:r>
          </a:p>
        </p:txBody>
      </p:sp>
    </p:spTree>
    <p:extLst>
      <p:ext uri="{BB962C8B-B14F-4D97-AF65-F5344CB8AC3E}">
        <p14:creationId xmlns:p14="http://schemas.microsoft.com/office/powerpoint/2010/main" val="333608583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9547-07C7-6644-4D8F-1235CEE6D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F82D9C-D095-FFBC-67C4-34477693306F}"/>
              </a:ext>
            </a:extLst>
          </p:cNvPr>
          <p:cNvSpPr>
            <a:spLocks noGrp="1"/>
          </p:cNvSpPr>
          <p:nvPr>
            <p:ph type="title"/>
          </p:nvPr>
        </p:nvSpPr>
        <p:spPr/>
        <p:txBody>
          <a:bodyPr/>
          <a:lstStyle/>
          <a:p>
            <a:r>
              <a:rPr lang="en-US"/>
              <a:t>creating an array (1/2)</a:t>
            </a:r>
          </a:p>
        </p:txBody>
      </p:sp>
      <p:sp>
        <p:nvSpPr>
          <p:cNvPr id="4" name="Content Placeholder 3">
            <a:extLst>
              <a:ext uri="{FF2B5EF4-FFF2-40B4-BE49-F238E27FC236}">
                <a16:creationId xmlns:a16="http://schemas.microsoft.com/office/drawing/2014/main" id="{76264FA2-A4B6-1600-0932-C77BDCB60171}"/>
              </a:ext>
            </a:extLst>
          </p:cNvPr>
          <p:cNvSpPr>
            <a:spLocks noGrp="1"/>
          </p:cNvSpPr>
          <p:nvPr>
            <p:ph sz="quarter" idx="10"/>
          </p:nvPr>
        </p:nvSpPr>
        <p:spPr/>
        <p:txBody>
          <a:bodyPr/>
          <a:lstStyle/>
          <a:p>
            <a:r>
              <a:rPr lang="en-US"/>
              <a:t>you can create a new array by</a:t>
            </a:r>
            <a:br>
              <a:rPr lang="en-US"/>
            </a:br>
            <a:r>
              <a:rPr lang="en-US" b="1">
                <a:solidFill>
                  <a:schemeClr val="accent1">
                    <a:lumMod val="50000"/>
                  </a:schemeClr>
                </a:solidFill>
              </a:rPr>
              <a:t>specifying its length inside of square brackets;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a:t>
            </a:r>
            <a:r>
              <a:rPr lang="en-US">
                <a:solidFill>
                  <a:srgbClr val="0432FF"/>
                </a:solidFill>
                <a:latin typeface="+mj-lt"/>
              </a:rPr>
              <a:t>new</a:t>
            </a:r>
            <a:r>
              <a:rPr lang="en-US">
                <a:latin typeface="+mj-lt"/>
              </a:rPr>
              <a:t>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a:t>
            </a:r>
            <a:r>
              <a:rPr lang="en-US">
                <a:solidFill>
                  <a:srgbClr val="0432FF"/>
                </a:solidFill>
                <a:latin typeface="Consolas"/>
              </a:rPr>
              <a:t>new</a:t>
            </a:r>
            <a:r>
              <a:rPr lang="en-US">
                <a:latin typeface="+mj-lt"/>
              </a:rPr>
              <a:t>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a:t>
            </a:r>
            <a:r>
              <a:rPr lang="en-US">
                <a:solidFill>
                  <a:srgbClr val="0432FF"/>
                </a:solidFill>
                <a:latin typeface="Consolas"/>
              </a:rPr>
              <a:t>new</a:t>
            </a:r>
            <a:r>
              <a:rPr lang="en-US">
                <a:latin typeface="+mj-lt"/>
              </a:rPr>
              <a:t>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a:t>
            </a:r>
            <a:r>
              <a:rPr lang="en-US">
                <a:solidFill>
                  <a:srgbClr val="0432FF"/>
                </a:solidFill>
                <a:latin typeface="Consolas"/>
              </a:rPr>
              <a:t>new</a:t>
            </a:r>
            <a:r>
              <a:rPr lang="en-US">
                <a:latin typeface="+mj-lt"/>
              </a:rPr>
              <a:t>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a:t>
            </a:r>
            <a:r>
              <a:rPr lang="en-US">
                <a:solidFill>
                  <a:srgbClr val="0432FF"/>
                </a:solidFill>
                <a:latin typeface="Consolas"/>
              </a:rPr>
              <a:t>new</a:t>
            </a:r>
            <a:r>
              <a:rPr lang="en-US">
                <a:latin typeface="+mj-lt"/>
              </a:rPr>
              <a:t>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p:txBody>
      </p:sp>
    </p:spTree>
    <p:extLst>
      <p:ext uri="{BB962C8B-B14F-4D97-AF65-F5344CB8AC3E}">
        <p14:creationId xmlns:p14="http://schemas.microsoft.com/office/powerpoint/2010/main" val="7658081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5183-D9B3-7999-63D9-AA6A7F4084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B232A5-C9FA-1F36-6597-EB424D4FE7B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A92B77FF-CF9D-2B76-8757-5EEB33B3819C}"/>
              </a:ext>
            </a:extLst>
          </p:cNvPr>
          <p:cNvSpPr>
            <a:spLocks noGrp="1"/>
          </p:cNvSpPr>
          <p:nvPr>
            <p:ph sz="quarter" idx="10"/>
          </p:nvPr>
        </p:nvSpPr>
        <p:spPr/>
        <p:txBody>
          <a:bodyPr/>
          <a:lstStyle/>
          <a:p>
            <a:r>
              <a:rPr lang="en-US"/>
              <a:t>you can also create a new array by</a:t>
            </a:r>
            <a:br>
              <a:rPr lang="en-US"/>
            </a:br>
            <a:r>
              <a:rPr lang="en-US" b="1">
                <a:solidFill>
                  <a:schemeClr val="accent1">
                    <a:lumMod val="50000"/>
                  </a:schemeClr>
                </a:solidFill>
              </a:rPr>
              <a:t>specifying its elements inside of curly braces;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182071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39440-7287-DC43-2BF0-FF293B529F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959059-66F9-3B28-6988-FE4B714EFE9C}"/>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15567416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you can create a new String by</a:t>
            </a:r>
            <a:br>
              <a:rPr lang="en-US"/>
            </a:br>
            <a:r>
              <a:rPr lang="en-US" b="1">
                <a:solidFill>
                  <a:schemeClr val="accent1">
                    <a:lumMod val="50000"/>
                  </a:schemeClr>
                </a:solidFill>
              </a:rPr>
              <a:t>specifying its elements inside of double quotation marks</a:t>
            </a:r>
          </a:p>
          <a:p>
            <a:pPr lvl="1">
              <a:buClr>
                <a:srgbClr val="FFFFFF">
                  <a:lumMod val="65000"/>
                </a:srgbClr>
              </a:buClr>
            </a:pPr>
            <a:r>
              <a:rPr lang="en-US">
                <a:solidFill>
                  <a:srgbClr val="000080"/>
                </a:solidFill>
                <a:latin typeface="Consolas"/>
              </a:rPr>
              <a:t>String</a:t>
            </a:r>
            <a:r>
              <a:rPr lang="en-US">
                <a:solidFill>
                  <a:srgbClr val="000000"/>
                </a:solidFill>
                <a:latin typeface="Consolas"/>
              </a:rPr>
              <a:t> string = </a:t>
            </a:r>
            <a:r>
              <a:rPr lang="en-US">
                <a:solidFill>
                  <a:srgbClr val="B71111"/>
                </a:solidFill>
                <a:latin typeface="Consolas"/>
              </a:rPr>
              <a:t>"Hello"</a:t>
            </a:r>
            <a:r>
              <a:rPr lang="en-US">
                <a:solidFill>
                  <a:srgbClr val="000000"/>
                </a:solidFill>
                <a:latin typeface="Consolas"/>
              </a:rPr>
              <a:t>;</a:t>
            </a:r>
          </a:p>
          <a:p>
            <a:pPr marL="0" indent="0">
              <a:buNone/>
            </a:pPr>
            <a:endParaRPr lang="en-US">
              <a:solidFill>
                <a:srgbClr val="000080"/>
              </a:solidFill>
              <a:latin typeface="Consolas" panose="020B0609020204030204" pitchFamily="49" charset="0"/>
            </a:endParaRPr>
          </a:p>
          <a:p>
            <a:r>
              <a:rPr lang="en-US" sz="1800">
                <a:solidFill>
                  <a:srgbClr val="000080"/>
                </a:solidFill>
                <a:effectLst/>
                <a:latin typeface="Consolas" panose="020B0609020204030204" pitchFamily="49" charset="0"/>
              </a:rPr>
              <a:t>String</a:t>
            </a:r>
            <a:r>
              <a:rPr lang="en-US"/>
              <a:t> has some useful instance methods (see Docs)</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solidFill>
                  <a:schemeClr val="accent5">
                    <a:lumMod val="75000"/>
                  </a:schemeClr>
                </a:solidFill>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solidFill>
                  <a:schemeClr val="accent5">
                    <a:lumMod val="75000"/>
                  </a:schemeClr>
                </a:solidFill>
                <a:latin typeface="+mj-lt"/>
              </a:rPr>
              <a:t>1</a:t>
            </a:r>
            <a:r>
              <a:rPr lang="en-US">
                <a:latin typeface="+mj-lt"/>
              </a:rPr>
              <a:t>, </a:t>
            </a:r>
            <a:r>
              <a:rPr lang="en-US">
                <a:solidFill>
                  <a:schemeClr val="accent5">
                    <a:lumMod val="75000"/>
                  </a:schemeClr>
                </a:solidFill>
                <a:effectLst/>
                <a:latin typeface="+mj-lt"/>
              </a:rPr>
              <a:t>3</a:t>
            </a:r>
            <a:r>
              <a:rPr lang="en-US">
                <a:latin typeface="+mj-lt"/>
              </a:rPr>
              <a:t>)); </a:t>
            </a:r>
            <a:r>
              <a:rPr lang="en-US">
                <a:solidFill>
                  <a:srgbClr val="007B00"/>
                </a:solidFill>
                <a:effectLst/>
                <a:latin typeface="+mj-lt"/>
              </a:rPr>
              <a:t>// "el"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4882-3508-2153-1B50-9FDD94A77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845F0-5059-82FB-CEF3-9470EECC3260}"/>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(1/2)</a:t>
            </a:r>
          </a:p>
        </p:txBody>
      </p:sp>
      <p:sp>
        <p:nvSpPr>
          <p:cNvPr id="3" name="Content Placeholder 2">
            <a:extLst>
              <a:ext uri="{FF2B5EF4-FFF2-40B4-BE49-F238E27FC236}">
                <a16:creationId xmlns:a16="http://schemas.microsoft.com/office/drawing/2014/main" id="{AACD4F7F-C7F8-4EEF-D6C6-7C245B2CE8A1}"/>
              </a:ext>
            </a:extLst>
          </p:cNvPr>
          <p:cNvSpPr>
            <a:spLocks noGrp="1"/>
          </p:cNvSpPr>
          <p:nvPr>
            <p:ph sz="quarter" idx="10"/>
          </p:nvPr>
        </p:nvSpPr>
        <p:spPr/>
        <p:txBody>
          <a:bodyPr/>
          <a:lstStyle/>
          <a:p>
            <a:r>
              <a:rPr lang="en-US" b="1">
                <a:solidFill>
                  <a:schemeClr val="accent1">
                    <a:lumMod val="50000"/>
                  </a:schemeClr>
                </a:solidFill>
              </a:rPr>
              <a:t>+ concatenates two </a:t>
            </a:r>
            <a:r>
              <a:rPr lang="en-US" b="1">
                <a:solidFill>
                  <a:schemeClr val="accent1">
                    <a:lumMod val="50000"/>
                  </a:schemeClr>
                </a:solidFill>
                <a:latin typeface="Consolas" panose="020B0609020204030204" pitchFamily="49" charset="0"/>
              </a:rPr>
              <a:t>String</a:t>
            </a:r>
            <a:r>
              <a:rPr lang="en-US" b="1">
                <a:solidFill>
                  <a:schemeClr val="accent1">
                    <a:lumMod val="50000"/>
                  </a:schemeClr>
                </a:solidFill>
              </a:rPr>
              <a:t>'s</a:t>
            </a:r>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b="1">
                <a:solidFill>
                  <a:schemeClr val="accent1">
                    <a:lumMod val="50000"/>
                  </a:schemeClr>
                </a:solidFill>
              </a:rPr>
              <a:t>it also does some conversions for you</a:t>
            </a:r>
            <a:br>
              <a:rPr lang="en-US" b="1">
                <a:solidFill>
                  <a:schemeClr val="accent1">
                    <a:lumMod val="50000"/>
                  </a:schemeClr>
                </a:solidFill>
              </a:rPr>
            </a:br>
            <a:r>
              <a:rPr lang="en-US" b="1">
                <a:solidFill>
                  <a:schemeClr val="accent1">
                    <a:lumMod val="50000"/>
                  </a:schemeClr>
                </a:solidFill>
              </a:rPr>
              <a:t>(very convenient; kind of confusing)</a:t>
            </a:r>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26155733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5DE36-C35C-52D1-10BD-D47F49913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0642-EAF4-4969-3554-863D49D32616}"/>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(2/2)</a:t>
            </a:r>
          </a:p>
        </p:txBody>
      </p:sp>
      <p:sp>
        <p:nvSpPr>
          <p:cNvPr id="3" name="Content Placeholder 2">
            <a:extLst>
              <a:ext uri="{FF2B5EF4-FFF2-40B4-BE49-F238E27FC236}">
                <a16:creationId xmlns:a16="http://schemas.microsoft.com/office/drawing/2014/main" id="{1A21B3C5-E1ED-C930-127E-64C2DDF986DB}"/>
              </a:ext>
            </a:extLst>
          </p:cNvPr>
          <p:cNvSpPr>
            <a:spLocks noGrp="1"/>
          </p:cNvSpPr>
          <p:nvPr>
            <p:ph sz="quarter" idx="10"/>
          </p:nvPr>
        </p:nvSpPr>
        <p:spPr/>
        <p:txBody>
          <a:bodyPr/>
          <a:lstStyle/>
          <a:p>
            <a:r>
              <a:rPr lang="en-US">
                <a:solidFill>
                  <a:schemeClr val="accent1">
                    <a:lumMod val="75000"/>
                  </a:schemeClr>
                </a:solidFill>
                <a:latin typeface="Consolas" panose="020B0609020204030204" pitchFamily="49" charset="0"/>
                <a:cs typeface="Consolas" panose="020B0609020204030204" pitchFamily="49" charset="0"/>
              </a:rPr>
              <a:t>stringA + foo</a:t>
            </a:r>
            <a:r>
              <a:rPr lang="en-US">
                <a:solidFill>
                  <a:schemeClr val="accent1">
                    <a:lumMod val="75000"/>
                  </a:schemeClr>
                </a:solidFill>
              </a:rPr>
              <a:t> is the ONLY example of </a:t>
            </a:r>
            <a:r>
              <a:rPr lang="en-US" b="1">
                <a:solidFill>
                  <a:schemeClr val="accent1">
                    <a:lumMod val="75000"/>
                  </a:schemeClr>
                </a:solidFill>
              </a:rPr>
              <a:t>operator overloading </a:t>
            </a:r>
            <a:r>
              <a:rPr lang="en-US">
                <a:solidFill>
                  <a:schemeClr val="accent1">
                    <a:lumMod val="75000"/>
                  </a:schemeClr>
                </a:solidFill>
              </a:rPr>
              <a:t>in Java</a:t>
            </a:r>
          </a:p>
          <a:p>
            <a:pPr lvl="1"/>
            <a:r>
              <a:rPr lang="en-US"/>
              <a:t>(the * operator just does multiplication)</a:t>
            </a:r>
          </a:p>
          <a:p>
            <a:pPr lvl="1"/>
            <a:r>
              <a:rPr lang="en-US"/>
              <a:t>(the / operator just  does division)</a:t>
            </a:r>
          </a:p>
          <a:p>
            <a:pPr lvl="1"/>
            <a:r>
              <a:rPr lang="en-US"/>
              <a:t>...but the + operator does both addition and string concatenation</a:t>
            </a:r>
          </a:p>
          <a:p>
            <a:endParaRPr lang="en-US"/>
          </a:p>
          <a:p>
            <a:r>
              <a:rPr lang="en-US" b="1">
                <a:solidFill>
                  <a:schemeClr val="bg2"/>
                </a:solidFill>
              </a:rPr>
              <a:t>🐍 </a:t>
            </a:r>
            <a:r>
              <a:rPr lang="en-US">
                <a:solidFill>
                  <a:schemeClr val="bg2"/>
                </a:solidFill>
              </a:rPr>
              <a:t>Python and </a:t>
            </a:r>
            <a:r>
              <a:rPr lang="en-US" b="1">
                <a:solidFill>
                  <a:schemeClr val="bg2"/>
                </a:solidFill>
              </a:rPr>
              <a:t>👹</a:t>
            </a:r>
            <a:r>
              <a:rPr lang="en-US">
                <a:solidFill>
                  <a:schemeClr val="bg2"/>
                </a:solidFill>
              </a:rPr>
              <a:t>C++ let you implement your </a:t>
            </a:r>
            <a:r>
              <a:rPr lang="en-US" i="1">
                <a:solidFill>
                  <a:schemeClr val="bg2"/>
                </a:solidFill>
              </a:rPr>
              <a:t>own</a:t>
            </a:r>
            <a:r>
              <a:rPr lang="en-US">
                <a:solidFill>
                  <a:schemeClr val="bg2"/>
                </a:solidFill>
              </a:rPr>
              <a:t> operator overloading</a:t>
            </a:r>
          </a:p>
          <a:p>
            <a:pPr lvl="1"/>
            <a:r>
              <a:rPr lang="en-US">
                <a:solidFill>
                  <a:schemeClr val="bg2"/>
                </a:solidFill>
              </a:rPr>
              <a:t>(very fun; very confusing)</a:t>
            </a:r>
          </a:p>
        </p:txBody>
      </p:sp>
    </p:spTree>
    <p:extLst>
      <p:ext uri="{BB962C8B-B14F-4D97-AF65-F5344CB8AC3E}">
        <p14:creationId xmlns:p14="http://schemas.microsoft.com/office/powerpoint/2010/main" val="36422986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95E0-F7A6-8774-3709-7E2F787DF321}"/>
              </a:ext>
            </a:extLst>
          </p:cNvPr>
          <p:cNvSpPr>
            <a:spLocks noGrp="1"/>
          </p:cNvSpPr>
          <p:nvPr>
            <p:ph type="title"/>
          </p:nvPr>
        </p:nvSpPr>
        <p:spPr/>
        <p:txBody>
          <a:bodyPr/>
          <a:lstStyle/>
          <a:p>
            <a:r>
              <a:rPr lang="en-US"/>
              <a:t>inside of a String (1/4)</a:t>
            </a:r>
          </a:p>
        </p:txBody>
      </p:sp>
      <p:sp>
        <p:nvSpPr>
          <p:cNvPr id="3" name="Content Placeholder 2">
            <a:extLst>
              <a:ext uri="{FF2B5EF4-FFF2-40B4-BE49-F238E27FC236}">
                <a16:creationId xmlns:a16="http://schemas.microsoft.com/office/drawing/2014/main" id="{98D256C0-DE3A-FEFA-5052-124CCEB8BA9C}"/>
              </a:ext>
            </a:extLst>
          </p:cNvPr>
          <p:cNvSpPr>
            <a:spLocks noGrp="1"/>
          </p:cNvSpPr>
          <p:nvPr>
            <p:ph sz="quarter" idx="10"/>
          </p:nvPr>
        </p:nvSpPr>
        <p:spPr/>
        <p:txBody>
          <a:bodyPr/>
          <a:lstStyle/>
          <a:p>
            <a:r>
              <a:rPr lang="en-US"/>
              <a:t>inside of </a:t>
            </a:r>
            <a:r>
              <a:rPr lang="en-US" sz="1800" err="1">
                <a:solidFill>
                  <a:srgbClr val="000080"/>
                </a:solidFill>
                <a:effectLst/>
                <a:latin typeface="Consolas" panose="020B0609020204030204" pitchFamily="49" charset="0"/>
              </a:rPr>
              <a:t>String</a:t>
            </a:r>
            <a:r>
              <a:rPr lang="en-US"/>
              <a:t>, there must be a </a:t>
            </a:r>
            <a:r>
              <a:rPr lang="en-US" sz="1800" err="1">
                <a:solidFill>
                  <a:srgbClr val="000080"/>
                </a:solidFill>
                <a:effectLst/>
                <a:latin typeface="Consolas" panose="020B0609020204030204" pitchFamily="49" charset="0"/>
              </a:rPr>
              <a:t>char[]</a:t>
            </a:r>
          </a:p>
          <a:p>
            <a:pPr lvl="1"/>
            <a:r>
              <a:rPr lang="en-US" b="1"/>
              <a:t>motivation: </a:t>
            </a:r>
            <a:r>
              <a:rPr lang="en-US"/>
              <a:t>as you experienced in HW02, working directly with</a:t>
            </a:r>
            <a:br>
              <a:rPr lang="en-US"/>
            </a:br>
            <a:r>
              <a:rPr lang="en-US"/>
              <a:t>character arrays is hard / painful</a:t>
            </a:r>
          </a:p>
          <a:p>
            <a:pPr lvl="1"/>
            <a:r>
              <a:rPr lang="en-US" b="1"/>
              <a:t>idea: </a:t>
            </a:r>
            <a:r>
              <a:rPr lang="en-US" err="1">
                <a:solidFill>
                  <a:srgbClr val="000080"/>
                </a:solidFill>
                <a:effectLst/>
                <a:latin typeface="Consolas" panose="020B0609020204030204" pitchFamily="49" charset="0"/>
              </a:rPr>
              <a:t>String</a:t>
            </a:r>
            <a:r>
              <a:rPr lang="en-US"/>
              <a:t> "wraps up" a </a:t>
            </a:r>
            <a:r>
              <a:rPr lang="en-US" err="1">
                <a:solidFill>
                  <a:srgbClr val="000080"/>
                </a:solidFill>
                <a:effectLst/>
                <a:latin typeface="Consolas" panose="020B0609020204030204" pitchFamily="49" charset="0"/>
              </a:rPr>
              <a:t>char[] </a:t>
            </a:r>
            <a:r>
              <a:rPr lang="en-US"/>
              <a:t>into an easy-to-use package</a:t>
            </a:r>
          </a:p>
        </p:txBody>
      </p:sp>
    </p:spTree>
    <p:extLst>
      <p:ext uri="{BB962C8B-B14F-4D97-AF65-F5344CB8AC3E}">
        <p14:creationId xmlns:p14="http://schemas.microsoft.com/office/powerpoint/2010/main" val="288238223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6782-DD69-DD36-CE91-68B8FA9A0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EE17B-3E7A-C087-B116-10C7CECDD762}"/>
              </a:ext>
            </a:extLst>
          </p:cNvPr>
          <p:cNvSpPr>
            <a:spLocks noGrp="1"/>
          </p:cNvSpPr>
          <p:nvPr>
            <p:ph type="title"/>
          </p:nvPr>
        </p:nvSpPr>
        <p:spPr/>
        <p:txBody>
          <a:bodyPr/>
          <a:lstStyle/>
          <a:p>
            <a:r>
              <a:rPr lang="en-US"/>
              <a:t>inside of a String (2/4)</a:t>
            </a:r>
          </a:p>
        </p:txBody>
      </p:sp>
      <p:sp>
        <p:nvSpPr>
          <p:cNvPr id="3" name="Content Placeholder 2">
            <a:extLst>
              <a:ext uri="{FF2B5EF4-FFF2-40B4-BE49-F238E27FC236}">
                <a16:creationId xmlns:a16="http://schemas.microsoft.com/office/drawing/2014/main" id="{D0E5DC97-E3C9-8045-95A6-C87EF6AEAEA2}"/>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endParaRPr lang="en-US"/>
          </a:p>
          <a:p>
            <a:endParaRPr lang="en-US"/>
          </a:p>
        </p:txBody>
      </p:sp>
      <p:sp>
        <p:nvSpPr>
          <p:cNvPr id="4" name="TextBox 3">
            <a:extLst>
              <a:ext uri="{FF2B5EF4-FFF2-40B4-BE49-F238E27FC236}">
                <a16:creationId xmlns:a16="http://schemas.microsoft.com/office/drawing/2014/main" id="{C33F464A-F19C-3179-F94F-0625B5102FB0}"/>
              </a:ext>
            </a:extLst>
          </p:cNvPr>
          <p:cNvSpPr txBox="1"/>
          <p:nvPr/>
        </p:nvSpPr>
        <p:spPr>
          <a:xfrm>
            <a:off x="457200" y="1860086"/>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 + b;</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(c);</a:t>
            </a:r>
          </a:p>
        </p:txBody>
      </p:sp>
    </p:spTree>
    <p:extLst>
      <p:ext uri="{BB962C8B-B14F-4D97-AF65-F5344CB8AC3E}">
        <p14:creationId xmlns:p14="http://schemas.microsoft.com/office/powerpoint/2010/main" val="32001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5FD90-4CFC-179A-D564-9E7D378C06A7}"/>
              </a:ext>
            </a:extLst>
          </p:cNvPr>
          <p:cNvSpPr>
            <a:spLocks noGrp="1"/>
          </p:cNvSpPr>
          <p:nvPr>
            <p:ph type="title"/>
          </p:nvPr>
        </p:nvSpPr>
        <p:spPr/>
        <p:txBody>
          <a:bodyPr>
            <a:noAutofit/>
          </a:bodyPr>
          <a:lstStyle/>
          <a:p>
            <a:r>
              <a:rPr lang="en-US" sz="3600">
                <a:effectLst/>
                <a:latin typeface="Menlo" panose="020B0609030804020204" pitchFamily="49" charset="0"/>
              </a:rPr>
              <a:t>XStringExample</a:t>
            </a:r>
            <a:endParaRPr lang="en-US" sz="13800"/>
          </a:p>
        </p:txBody>
      </p:sp>
      <p:sp>
        <p:nvSpPr>
          <p:cNvPr id="6" name="Content Placeholder 5">
            <a:extLst>
              <a:ext uri="{FF2B5EF4-FFF2-40B4-BE49-F238E27FC236}">
                <a16:creationId xmlns:a16="http://schemas.microsoft.com/office/drawing/2014/main" id="{0D6AA6DB-4DF5-17B1-D067-3EA8A265E360}"/>
              </a:ext>
            </a:extLst>
          </p:cNvPr>
          <p:cNvSpPr>
            <a:spLocks noGrp="1"/>
          </p:cNvSpPr>
          <p:nvPr>
            <p:ph sz="quarter" idx="10"/>
          </p:nvPr>
        </p:nvSpPr>
        <p:spPr/>
        <p:txBody>
          <a:bodyPr>
            <a:noAutofit/>
          </a:bodyPr>
          <a:lstStyle/>
          <a:p>
            <a:pPr marL="0" indent="0">
              <a:buNone/>
            </a:pP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XStringExample </a:t>
            </a:r>
            <a:r>
              <a:rPr lang="en-US" sz="400" b="1">
                <a:solidFill>
                  <a:srgbClr val="7F0055"/>
                </a:solidFill>
                <a:effectLst/>
                <a:latin typeface="Menlo" panose="020B0609030804020204" pitchFamily="49" charset="0"/>
              </a:rPr>
              <a:t>extends</a:t>
            </a:r>
            <a:r>
              <a:rPr lang="en-US" sz="400">
                <a:effectLst/>
                <a:latin typeface="Menlo" panose="020B0609030804020204" pitchFamily="49" charset="0"/>
              </a:rPr>
              <a:t> SuperCow {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 </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XString plus(XString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allocates new array that's the sum of both lengths</a:t>
            </a: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O(n) runtime</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a</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p>
          <a:p>
            <a:pPr marL="0" indent="0">
              <a:buNone/>
            </a:pP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b</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returning result</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return</a:t>
            </a: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    }</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public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void</a:t>
            </a:r>
            <a:r>
              <a:rPr lang="en-US" sz="400">
                <a:effectLst/>
                <a:latin typeface="Menlo" panose="020B0609030804020204" pitchFamily="49" charset="0"/>
              </a:rPr>
              <a:t> main(String[] </a:t>
            </a:r>
            <a:r>
              <a:rPr lang="en-US" sz="400">
                <a:solidFill>
                  <a:srgbClr val="6A3E3E"/>
                </a:solidFill>
                <a:effectLst/>
                <a:latin typeface="Menlo" panose="020B0609030804020204" pitchFamily="49" charset="0"/>
              </a:rPr>
              <a:t>arguments</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[6];</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'H'</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'e'</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[5]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[5];</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'W'</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'r'</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'd'</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c</a:t>
            </a:r>
            <a:r>
              <a:rPr lang="en-US" sz="400">
                <a:effectLst/>
                <a:latin typeface="Menlo" panose="020B0609030804020204" pitchFamily="49" charset="0"/>
              </a:rPr>
              <a:t> = XString.</a:t>
            </a:r>
            <a:r>
              <a:rPr lang="en-US" sz="400" i="1">
                <a:effectLst/>
                <a:latin typeface="Menlo" panose="020B0609030804020204" pitchFamily="49" charset="0"/>
              </a:rPr>
              <a:t>plus</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c</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a:t>
            </a:r>
          </a:p>
          <a:p>
            <a:pPr marL="0" indent="0">
              <a:buNone/>
            </a:pPr>
            <a:endParaRPr lang="en-US" sz="400"/>
          </a:p>
        </p:txBody>
      </p:sp>
    </p:spTree>
    <p:extLst>
      <p:ext uri="{BB962C8B-B14F-4D97-AF65-F5344CB8AC3E}">
        <p14:creationId xmlns:p14="http://schemas.microsoft.com/office/powerpoint/2010/main" val="16116280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36904-10E7-9987-08BE-3354BA5F1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00C4A-6FC5-8B8D-53A5-5E30B8EBE418}"/>
              </a:ext>
            </a:extLst>
          </p:cNvPr>
          <p:cNvSpPr>
            <a:spLocks noGrp="1"/>
          </p:cNvSpPr>
          <p:nvPr>
            <p:ph type="title"/>
          </p:nvPr>
        </p:nvSpPr>
        <p:spPr/>
        <p:txBody>
          <a:bodyPr/>
          <a:lstStyle/>
          <a:p>
            <a:r>
              <a:rPr lang="en-US"/>
              <a:t>inside of a String (3/4)</a:t>
            </a:r>
          </a:p>
        </p:txBody>
      </p:sp>
      <p:sp>
        <p:nvSpPr>
          <p:cNvPr id="3" name="Content Placeholder 2">
            <a:extLst>
              <a:ext uri="{FF2B5EF4-FFF2-40B4-BE49-F238E27FC236}">
                <a16:creationId xmlns:a16="http://schemas.microsoft.com/office/drawing/2014/main" id="{22350844-B450-076A-8047-C939AB35573E}"/>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pPr lvl="1"/>
            <a:r>
              <a:rPr lang="en-US"/>
              <a:t>.. how many </a:t>
            </a:r>
            <a:r>
              <a:rPr lang="en-US">
                <a:solidFill>
                  <a:srgbClr val="000080"/>
                </a:solidFill>
                <a:latin typeface="Consolas" panose="020B0609020204030204" pitchFamily="49" charset="0"/>
                <a:cs typeface="Consolas" panose="020B0609020204030204" pitchFamily="49" charset="0"/>
              </a:rPr>
              <a:t>char[]</a:t>
            </a:r>
            <a:r>
              <a:rPr lang="en-US"/>
              <a:t>'s are created?</a:t>
            </a:r>
          </a:p>
          <a:p>
            <a:endParaRPr lang="en-US"/>
          </a:p>
          <a:p>
            <a:endParaRPr lang="en-US"/>
          </a:p>
        </p:txBody>
      </p:sp>
      <p:sp>
        <p:nvSpPr>
          <p:cNvPr id="4" name="TextBox 3">
            <a:extLst>
              <a:ext uri="{FF2B5EF4-FFF2-40B4-BE49-F238E27FC236}">
                <a16:creationId xmlns:a16="http://schemas.microsoft.com/office/drawing/2014/main" id="{0A9E441A-EA53-0D2C-88F3-DD66EC43C99D}"/>
              </a:ext>
            </a:extLst>
          </p:cNvPr>
          <p:cNvSpPr txBox="1"/>
          <p:nvPr/>
        </p:nvSpPr>
        <p:spPr>
          <a:xfrm>
            <a:off x="457200" y="2126309"/>
            <a:ext cx="8229600" cy="1754326"/>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d = </a:t>
            </a:r>
            <a:r>
              <a:rPr lang="en-US">
                <a:solidFill>
                  <a:srgbClr val="C00000"/>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e = a + b + c + d;</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(e);</a:t>
            </a:r>
          </a:p>
        </p:txBody>
      </p:sp>
    </p:spTree>
    <p:extLst>
      <p:ext uri="{BB962C8B-B14F-4D97-AF65-F5344CB8AC3E}">
        <p14:creationId xmlns:p14="http://schemas.microsoft.com/office/powerpoint/2010/main" val="14589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A9BB-4618-81C1-3DE2-D48EBD917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4EF63-70F4-0B0E-35D0-D942CB383CF0}"/>
              </a:ext>
            </a:extLst>
          </p:cNvPr>
          <p:cNvSpPr>
            <a:spLocks noGrp="1"/>
          </p:cNvSpPr>
          <p:nvPr>
            <p:ph type="title"/>
          </p:nvPr>
        </p:nvSpPr>
        <p:spPr/>
        <p:txBody>
          <a:bodyPr/>
          <a:lstStyle/>
          <a:p>
            <a:r>
              <a:rPr lang="en-US"/>
              <a:t>interlude</a:t>
            </a:r>
          </a:p>
        </p:txBody>
      </p:sp>
      <p:sp>
        <p:nvSpPr>
          <p:cNvPr id="3" name="Content Placeholder 2">
            <a:extLst>
              <a:ext uri="{FF2B5EF4-FFF2-40B4-BE49-F238E27FC236}">
                <a16:creationId xmlns:a16="http://schemas.microsoft.com/office/drawing/2014/main" id="{0A691FBA-4A8B-DFEB-747D-73E838DD01C5}"/>
              </a:ext>
            </a:extLst>
          </p:cNvPr>
          <p:cNvSpPr>
            <a:spLocks noGrp="1"/>
          </p:cNvSpPr>
          <p:nvPr>
            <p:ph sz="quarter" idx="10"/>
          </p:nvPr>
        </p:nvSpPr>
        <p:spPr/>
        <p:txBody>
          <a:bodyPr/>
          <a:lstStyle/>
          <a:p>
            <a:r>
              <a:rPr lang="en-US">
                <a:solidFill>
                  <a:schemeClr val="bg1"/>
                </a:solidFill>
              </a:rPr>
              <a:t>if a </a:t>
            </a:r>
            <a:r>
              <a:rPr lang="en-US">
                <a:solidFill>
                  <a:schemeClr val="bg1"/>
                </a:solidFill>
                <a:latin typeface="Consolas" panose="020B0609020204030204" pitchFamily="49" charset="0"/>
                <a:cs typeface="Consolas" panose="020B0609020204030204" pitchFamily="49" charset="0"/>
              </a:rPr>
              <a:t>String</a:t>
            </a:r>
            <a:r>
              <a:rPr lang="en-US">
                <a:solidFill>
                  <a:schemeClr val="bg1"/>
                </a:solidFill>
              </a:rPr>
              <a:t> is really just a </a:t>
            </a:r>
            <a:r>
              <a:rPr lang="en-US">
                <a:solidFill>
                  <a:schemeClr val="bg1"/>
                </a:solidFill>
                <a:latin typeface="Consolas" panose="020B0609020204030204" pitchFamily="49" charset="0"/>
                <a:cs typeface="Consolas" panose="020B0609020204030204" pitchFamily="49" charset="0"/>
              </a:rPr>
              <a:t>char[]</a:t>
            </a:r>
            <a:r>
              <a:rPr lang="en-US">
                <a:solidFill>
                  <a:schemeClr val="bg1"/>
                </a:solidFill>
              </a:rPr>
              <a:t>...</a:t>
            </a:r>
          </a:p>
          <a:p>
            <a:pPr lvl="1"/>
            <a:r>
              <a:rPr lang="en-US">
                <a:solidFill>
                  <a:schemeClr val="bg1"/>
                </a:solidFill>
              </a:rPr>
              <a:t>...then what does this code </a:t>
            </a:r>
            <a:r>
              <a:rPr lang="en-US" i="1">
                <a:solidFill>
                  <a:schemeClr val="bg1"/>
                </a:solidFill>
              </a:rPr>
              <a:t>do</a:t>
            </a:r>
            <a:r>
              <a:rPr lang="en-US">
                <a:solidFill>
                  <a:schemeClr val="bg1"/>
                </a:solidFill>
              </a:rPr>
              <a:t>?</a:t>
            </a:r>
          </a:p>
          <a:p>
            <a:pPr lvl="1"/>
            <a:r>
              <a:rPr lang="en-US"/>
              <a:t>...what is this code's big O runtime? 🧠</a:t>
            </a:r>
          </a:p>
          <a:p>
            <a:endParaRPr lang="en-US"/>
          </a:p>
          <a:p>
            <a:endParaRPr lang="en-US"/>
          </a:p>
        </p:txBody>
      </p:sp>
      <p:sp>
        <p:nvSpPr>
          <p:cNvPr id="4" name="TextBox 3">
            <a:extLst>
              <a:ext uri="{FF2B5EF4-FFF2-40B4-BE49-F238E27FC236}">
                <a16:creationId xmlns:a16="http://schemas.microsoft.com/office/drawing/2014/main" id="{6D55D40C-3DEF-55BE-8341-BF697C600BD9}"/>
              </a:ext>
            </a:extLst>
          </p:cNvPr>
          <p:cNvSpPr txBox="1"/>
          <p:nvPr/>
        </p:nvSpPr>
        <p:spPr>
          <a:xfrm>
            <a:off x="457200" y="2200107"/>
            <a:ext cx="8229600" cy="1477328"/>
          </a:xfrm>
          <a:prstGeom prst="rect">
            <a:avLst/>
          </a:prstGeom>
          <a:solidFill>
            <a:schemeClr val="bg1"/>
          </a:solidFill>
          <a:ln>
            <a:solidFill>
              <a:schemeClr val="tx1"/>
            </a:solidFill>
          </a:ln>
        </p:spPr>
        <p:txBody>
          <a:bodyPr wrap="square" rtlCol="0">
            <a:spAutoFit/>
          </a:bodyPr>
          <a:lstStyle/>
          <a:p>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solidFill>
                  <a:srgbClr val="0432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 i &lt; n; ++i) {</a:t>
            </a:r>
            <a:r>
              <a:rPr lang="en-US">
                <a:solidFill>
                  <a:srgbClr val="007B00"/>
                </a:solidFill>
                <a:latin typeface="Consolas" panose="020B0609020204030204" pitchFamily="49" charset="0"/>
                <a:cs typeface="Consolas" panose="020B0609020204030204" pitchFamily="49" charset="0"/>
              </a:rPr>
              <a:t> // O(n)</a:t>
            </a:r>
          </a:p>
          <a:p>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1</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 O(1)</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t>
            </a:r>
          </a:p>
          <a:p>
            <a:r>
              <a:rPr lang="en-US">
                <a:solidFill>
                  <a:srgbClr val="00007F"/>
                </a:solidFill>
                <a:latin typeface="Consolas" panose="020B0609020204030204" pitchFamily="49" charset="0"/>
                <a:cs typeface="Consolas" panose="020B0609020204030204" pitchFamily="49" charset="0"/>
              </a:rPr>
              <a:t>PRINT</a:t>
            </a:r>
            <a:r>
              <a:rPr lang="en-US">
                <a:latin typeface="Consolas" panose="020B0609020204030204" pitchFamily="49" charset="0"/>
                <a:cs typeface="Consolas" panose="020B0609020204030204" pitchFamily="49" charset="0"/>
              </a:rPr>
              <a:t>(foo);</a:t>
            </a:r>
          </a:p>
        </p:txBody>
      </p:sp>
    </p:spTree>
    <p:extLst>
      <p:ext uri="{BB962C8B-B14F-4D97-AF65-F5344CB8AC3E}">
        <p14:creationId xmlns:p14="http://schemas.microsoft.com/office/powerpoint/2010/main" val="312093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FA2F-742A-AB7B-C964-3B2DA85C6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14C7B-63A3-B285-361A-8448AB0AB5A8}"/>
              </a:ext>
            </a:extLst>
          </p:cNvPr>
          <p:cNvSpPr>
            <a:spLocks noGrp="1"/>
          </p:cNvSpPr>
          <p:nvPr>
            <p:ph type="title"/>
          </p:nvPr>
        </p:nvSpPr>
        <p:spPr/>
        <p:txBody>
          <a:bodyPr>
            <a:noAutofit/>
          </a:bodyPr>
          <a:lstStyle/>
          <a:p>
            <a:r>
              <a:rPr lang="en-US"/>
              <a:t>inside a String (4/4)</a:t>
            </a:r>
          </a:p>
        </p:txBody>
      </p:sp>
      <p:sp>
        <p:nvSpPr>
          <p:cNvPr id="3" name="Content Placeholder 2">
            <a:extLst>
              <a:ext uri="{FF2B5EF4-FFF2-40B4-BE49-F238E27FC236}">
                <a16:creationId xmlns:a16="http://schemas.microsoft.com/office/drawing/2014/main" id="{3FA5A11B-A747-DC4B-0BD4-B547997D5A0A}"/>
              </a:ext>
            </a:extLst>
          </p:cNvPr>
          <p:cNvSpPr>
            <a:spLocks noGrp="1"/>
          </p:cNvSpPr>
          <p:nvPr>
            <p:ph sz="quarter" idx="10"/>
          </p:nvPr>
        </p:nvSpPr>
        <p:spPr/>
        <p:txBody>
          <a:bodyPr/>
          <a:lstStyle/>
          <a:p>
            <a:r>
              <a:rPr lang="en-US" sz="2400"/>
              <a:t>if a </a:t>
            </a:r>
            <a:r>
              <a:rPr lang="en-US" sz="2400">
                <a:solidFill>
                  <a:srgbClr val="000080"/>
                </a:solidFill>
                <a:latin typeface="Consolas" panose="020B0609020204030204" pitchFamily="49" charset="0"/>
                <a:cs typeface="Consolas" panose="020B0609020204030204" pitchFamily="49" charset="0"/>
              </a:rPr>
              <a:t>String</a:t>
            </a:r>
            <a:r>
              <a:rPr lang="en-US" sz="2400"/>
              <a:t> is really just a </a:t>
            </a:r>
            <a:r>
              <a:rPr lang="en-US" sz="2400">
                <a:solidFill>
                  <a:srgbClr val="000080"/>
                </a:solidFill>
                <a:latin typeface="Consolas" panose="020B0609020204030204" pitchFamily="49" charset="0"/>
                <a:cs typeface="Consolas" panose="020B0609020204030204" pitchFamily="49" charset="0"/>
              </a:rPr>
              <a:t>char[]</a:t>
            </a:r>
            <a:r>
              <a:rPr lang="en-US" sz="2400"/>
              <a:t>...</a:t>
            </a:r>
          </a:p>
          <a:p>
            <a:pPr lvl="1"/>
            <a:r>
              <a:rPr lang="en-US" sz="2400"/>
              <a:t>...then what does this code </a:t>
            </a:r>
            <a:r>
              <a:rPr lang="en-US" sz="2400" i="1"/>
              <a:t>do</a:t>
            </a:r>
            <a:r>
              <a:rPr lang="en-US" sz="2400"/>
              <a:t>?</a:t>
            </a:r>
          </a:p>
          <a:p>
            <a:pPr lvl="1"/>
            <a:r>
              <a:rPr lang="en-US" sz="2400"/>
              <a:t>...what is its big O runtime? 🧠</a:t>
            </a:r>
          </a:p>
          <a:p>
            <a:endParaRPr lang="en-US" sz="2400"/>
          </a:p>
          <a:p>
            <a:endParaRPr lang="en-US" sz="2400"/>
          </a:p>
        </p:txBody>
      </p:sp>
      <p:sp>
        <p:nvSpPr>
          <p:cNvPr id="4" name="TextBox 3">
            <a:extLst>
              <a:ext uri="{FF2B5EF4-FFF2-40B4-BE49-F238E27FC236}">
                <a16:creationId xmlns:a16="http://schemas.microsoft.com/office/drawing/2014/main" id="{65E30C50-4C36-9826-293C-13E6591C8FDE}"/>
              </a:ext>
            </a:extLst>
          </p:cNvPr>
          <p:cNvSpPr txBox="1"/>
          <p:nvPr/>
        </p:nvSpPr>
        <p:spPr>
          <a:xfrm>
            <a:off x="457200" y="2571750"/>
            <a:ext cx="8229600" cy="1938992"/>
          </a:xfrm>
          <a:prstGeom prst="rect">
            <a:avLst/>
          </a:prstGeom>
          <a:solidFill>
            <a:schemeClr val="bg1"/>
          </a:solidFill>
          <a:ln>
            <a:solidFill>
              <a:schemeClr val="tx1"/>
            </a:solidFill>
          </a:ln>
        </p:spPr>
        <p:txBody>
          <a:bodyPr wrap="square" rtlCol="0">
            <a:spAutoFit/>
          </a:bodyPr>
          <a:lstStyle/>
          <a:p>
            <a:r>
              <a:rPr lang="en-US" sz="2400">
                <a:solidFill>
                  <a:srgbClr val="00007F"/>
                </a:solidFill>
                <a:latin typeface="Consolas" panose="020B0609020204030204" pitchFamily="49" charset="0"/>
                <a:cs typeface="Consolas" panose="020B0609020204030204" pitchFamily="49" charset="0"/>
              </a:rPr>
              <a:t>String</a:t>
            </a:r>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t>
            </a:r>
            <a:r>
              <a:rPr lang="en-US" sz="2400">
                <a:latin typeface="Consolas" panose="020B0609020204030204" pitchFamily="49" charset="0"/>
                <a:cs typeface="Consolas" panose="020B0609020204030204" pitchFamily="49" charset="0"/>
              </a:rPr>
              <a:t>;</a:t>
            </a:r>
          </a:p>
          <a:p>
            <a:r>
              <a:rPr lang="en-US" sz="2400">
                <a:solidFill>
                  <a:srgbClr val="0432FF"/>
                </a:solidFill>
                <a:latin typeface="Consolas" panose="020B0609020204030204" pitchFamily="49" charset="0"/>
                <a:cs typeface="Consolas" panose="020B0609020204030204" pitchFamily="49" charset="0"/>
              </a:rPr>
              <a:t>for</a:t>
            </a:r>
            <a:r>
              <a:rPr lang="en-US" sz="2400">
                <a:latin typeface="Consolas" panose="020B0609020204030204" pitchFamily="49" charset="0"/>
                <a:cs typeface="Consolas" panose="020B0609020204030204" pitchFamily="49" charset="0"/>
              </a:rPr>
              <a:t> (</a:t>
            </a:r>
            <a:r>
              <a:rPr lang="en-US" sz="2400">
                <a:solidFill>
                  <a:srgbClr val="00007F"/>
                </a:solidFill>
                <a:latin typeface="Consolas" panose="020B0609020204030204" pitchFamily="49" charset="0"/>
                <a:cs typeface="Consolas" panose="020B0609020204030204" pitchFamily="49" charset="0"/>
              </a:rPr>
              <a:t>int</a:t>
            </a:r>
            <a:r>
              <a:rPr lang="en-US" sz="2400">
                <a:latin typeface="Consolas" panose="020B0609020204030204" pitchFamily="49" charset="0"/>
                <a:cs typeface="Consolas" panose="020B0609020204030204" pitchFamily="49" charset="0"/>
              </a:rPr>
              <a:t> i = </a:t>
            </a:r>
            <a:r>
              <a:rPr lang="en-US" sz="2400">
                <a:solidFill>
                  <a:srgbClr val="09B5B6"/>
                </a:solidFill>
                <a:latin typeface="Consolas"/>
                <a:cs typeface="Consolas" panose="020B0609020204030204" pitchFamily="49" charset="0"/>
              </a:rPr>
              <a:t>0</a:t>
            </a:r>
            <a:r>
              <a:rPr lang="en-US" sz="2400">
                <a:latin typeface="Consolas" panose="020B0609020204030204" pitchFamily="49" charset="0"/>
                <a:cs typeface="Consolas" panose="020B0609020204030204" pitchFamily="49" charset="0"/>
              </a:rPr>
              <a:t>; i &lt; n; ++i) {</a:t>
            </a:r>
          </a:p>
          <a:p>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a:t>
            </a:r>
            <a:r>
              <a:rPr lang="en-US" sz="2400">
                <a:latin typeface="Consolas" panose="020B0609020204030204" pitchFamily="49" charset="0"/>
                <a:cs typeface="Consolas" panose="020B0609020204030204" pitchFamily="49" charset="0"/>
              </a:rPr>
              <a:t>;</a:t>
            </a:r>
          </a:p>
          <a:p>
            <a:r>
              <a:rPr lang="en-US" sz="2400">
                <a:latin typeface="Consolas" panose="020B0609020204030204" pitchFamily="49" charset="0"/>
                <a:cs typeface="Consolas" panose="020B0609020204030204" pitchFamily="49" charset="0"/>
              </a:rPr>
              <a:t>}</a:t>
            </a:r>
          </a:p>
          <a:p>
            <a:r>
              <a:rPr lang="en-US" sz="2400">
                <a:solidFill>
                  <a:srgbClr val="00007F"/>
                </a:solidFill>
                <a:latin typeface="Consolas" panose="020B0609020204030204" pitchFamily="49" charset="0"/>
                <a:cs typeface="Consolas" panose="020B0609020204030204" pitchFamily="49" charset="0"/>
              </a:rPr>
              <a:t>PRINT</a:t>
            </a:r>
            <a:r>
              <a:rPr lang="en-US" sz="2400">
                <a:latin typeface="Consolas" panose="020B0609020204030204" pitchFamily="49" charset="0"/>
                <a:cs typeface="Consolas" panose="020B0609020204030204" pitchFamily="49" charset="0"/>
              </a:rPr>
              <a:t>(scream);</a:t>
            </a:r>
          </a:p>
        </p:txBody>
      </p:sp>
    </p:spTree>
    <p:extLst>
      <p:ext uri="{BB962C8B-B14F-4D97-AF65-F5344CB8AC3E}">
        <p14:creationId xmlns:p14="http://schemas.microsoft.com/office/powerpoint/2010/main" val="202738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AE1636-D118-AD28-A33C-8ACC7C414D5E}"/>
              </a:ext>
            </a:extLst>
          </p:cNvPr>
          <p:cNvSpPr>
            <a:spLocks noGrp="1"/>
          </p:cNvSpPr>
          <p:nvPr>
            <p:ph type="title"/>
          </p:nvPr>
        </p:nvSpPr>
        <p:spPr/>
        <p:txBody>
          <a:bodyPr/>
          <a:lstStyle/>
          <a:p>
            <a:r>
              <a:rPr lang="en-US"/>
              <a:t>questions on HW03?</a:t>
            </a:r>
          </a:p>
        </p:txBody>
      </p:sp>
    </p:spTree>
    <p:extLst>
      <p:ext uri="{BB962C8B-B14F-4D97-AF65-F5344CB8AC3E}">
        <p14:creationId xmlns:p14="http://schemas.microsoft.com/office/powerpoint/2010/main" val="30270654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5DA3-600C-B22E-1C76-1FCEA8180A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8590E2-DBAB-BBC2-A269-2A5D89B25992}"/>
              </a:ext>
            </a:extLst>
          </p:cNvPr>
          <p:cNvSpPr>
            <a:spLocks noGrp="1"/>
          </p:cNvSpPr>
          <p:nvPr>
            <p:ph type="title"/>
          </p:nvPr>
        </p:nvSpPr>
        <p:spPr/>
        <p:txBody>
          <a:bodyPr/>
          <a:lstStyle/>
          <a:p>
            <a:r>
              <a:rPr lang="en-US" sz="4000">
                <a:latin typeface="+mj-lt"/>
              </a:rPr>
              <a:t>pool[i]</a:t>
            </a:r>
            <a:r>
              <a:rPr lang="en-US" sz="4000"/>
              <a:t> inside of specific updates</a:t>
            </a:r>
            <a:br>
              <a:rPr lang="en-US"/>
            </a:br>
            <a:r>
              <a:rPr lang="en-US" sz="3200"/>
              <a:t>(don't define </a:t>
            </a:r>
            <a:r>
              <a:rPr lang="en-US" sz="3200">
                <a:latin typeface="+mj-lt"/>
              </a:rPr>
              <a:t>enemy1</a:t>
            </a:r>
            <a:r>
              <a:rPr lang="en-US" sz="3200"/>
              <a:t> and </a:t>
            </a:r>
            <a:r>
              <a:rPr lang="en-US" sz="3200">
                <a:latin typeface="+mj-lt"/>
              </a:rPr>
              <a:t>enemy2</a:t>
            </a:r>
            <a:r>
              <a:rPr lang="en-US" sz="3200"/>
              <a:t>)</a:t>
            </a:r>
            <a:endParaRPr lang="en-US"/>
          </a:p>
        </p:txBody>
      </p:sp>
    </p:spTree>
    <p:extLst>
      <p:ext uri="{BB962C8B-B14F-4D97-AF65-F5344CB8AC3E}">
        <p14:creationId xmlns:p14="http://schemas.microsoft.com/office/powerpoint/2010/main" val="309586463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3E5B-7A4B-40EA-8035-AC2E0ED9CC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6352D1-2870-ABA8-53F6-401BCA015872}"/>
              </a:ext>
            </a:extLst>
          </p:cNvPr>
          <p:cNvSpPr>
            <a:spLocks noGrp="1"/>
          </p:cNvSpPr>
          <p:nvPr>
            <p:ph type="title"/>
          </p:nvPr>
        </p:nvSpPr>
        <p:spPr/>
        <p:txBody>
          <a:bodyPr/>
          <a:lstStyle/>
          <a:p>
            <a:r>
              <a:rPr lang="en-US" sz="4000"/>
              <a:t>why i gave you a </a:t>
            </a:r>
            <a:r>
              <a:rPr lang="en-US" sz="4000">
                <a:latin typeface="+mj-lt"/>
              </a:rPr>
              <a:t>player</a:t>
            </a:r>
            <a:r>
              <a:rPr lang="en-US" sz="4000"/>
              <a:t> reference</a:t>
            </a:r>
            <a:endParaRPr lang="en-US"/>
          </a:p>
        </p:txBody>
      </p:sp>
    </p:spTree>
    <p:extLst>
      <p:ext uri="{BB962C8B-B14F-4D97-AF65-F5344CB8AC3E}">
        <p14:creationId xmlns:p14="http://schemas.microsoft.com/office/powerpoint/2010/main" val="50539193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A3E38-4F72-12AE-D67E-5EFB2E7041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63FF6A-315B-604F-78AB-A0E116146C38}"/>
              </a:ext>
            </a:extLst>
          </p:cNvPr>
          <p:cNvSpPr>
            <a:spLocks noGrp="1"/>
          </p:cNvSpPr>
          <p:nvPr>
            <p:ph type="title"/>
          </p:nvPr>
        </p:nvSpPr>
        <p:spPr/>
        <p:txBody>
          <a:bodyPr/>
          <a:lstStyle/>
          <a:p>
            <a:r>
              <a:rPr lang="en-US">
                <a:latin typeface="+mj-lt"/>
              </a:rPr>
              <a:t>this</a:t>
            </a:r>
            <a:r>
              <a:rPr lang="en-US"/>
              <a:t> inside of </a:t>
            </a:r>
            <a:r>
              <a:rPr lang="en-US">
                <a:latin typeface="+mj-lt"/>
              </a:rPr>
              <a:t>fireBullet</a:t>
            </a:r>
            <a:endParaRPr lang="en-US"/>
          </a:p>
        </p:txBody>
      </p:sp>
    </p:spTree>
    <p:extLst>
      <p:ext uri="{BB962C8B-B14F-4D97-AF65-F5344CB8AC3E}">
        <p14:creationId xmlns:p14="http://schemas.microsoft.com/office/powerpoint/2010/main" val="179179317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a:endCxn id="2" idx="2"/>
          </p:cNvCxnSpPr>
          <p:nvPr/>
        </p:nvCxnSpPr>
        <p:spPr>
          <a:xfrm flipH="1" flipV="1">
            <a:off x="2534920" y="759272"/>
            <a:ext cx="349794" cy="329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1839684" y="2110085"/>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004562" y="20527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4C8C-0731-EF4F-72A0-2AB649D04C8E}"/>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BC9D5D6B-2555-C67A-9D33-912B2B9E4ABD}"/>
              </a:ext>
            </a:extLst>
          </p:cNvPr>
          <p:cNvSpPr txBox="1"/>
          <p:nvPr/>
        </p:nvSpPr>
        <p:spPr>
          <a:xfrm>
            <a:off x="1763129" y="2427328"/>
            <a:ext cx="3015343" cy="923330"/>
          </a:xfrm>
          <a:prstGeom prst="rect">
            <a:avLst/>
          </a:prstGeom>
          <a:noFill/>
        </p:spPr>
        <p:txBody>
          <a:bodyPr wrap="square" rtlCol="0">
            <a:spAutoFit/>
          </a:bodyPr>
          <a:lstStyle/>
          <a:p>
            <a:pPr algn="ctr"/>
            <a:r>
              <a:rPr lang="en-US" sz="2700"/>
              <a:t>developing three things at a time</a:t>
            </a:r>
          </a:p>
        </p:txBody>
      </p:sp>
      <p:grpSp>
        <p:nvGrpSpPr>
          <p:cNvPr id="37" name="Group 36">
            <a:extLst>
              <a:ext uri="{FF2B5EF4-FFF2-40B4-BE49-F238E27FC236}">
                <a16:creationId xmlns:a16="http://schemas.microsoft.com/office/drawing/2014/main" id="{B7539B49-E8C3-5D35-148A-036115317909}"/>
              </a:ext>
            </a:extLst>
          </p:cNvPr>
          <p:cNvGrpSpPr/>
          <p:nvPr/>
        </p:nvGrpSpPr>
        <p:grpSpPr>
          <a:xfrm>
            <a:off x="1467317" y="151941"/>
            <a:ext cx="4447088" cy="2023538"/>
            <a:chOff x="2005797" y="182421"/>
            <a:chExt cx="4447088" cy="2023538"/>
          </a:xfrm>
        </p:grpSpPr>
        <p:cxnSp>
          <p:nvCxnSpPr>
            <p:cNvPr id="38" name="Straight Connector 37">
              <a:extLst>
                <a:ext uri="{FF2B5EF4-FFF2-40B4-BE49-F238E27FC236}">
                  <a16:creationId xmlns:a16="http://schemas.microsoft.com/office/drawing/2014/main" id="{D60802DF-A6EB-8EFB-AFAA-3546D4F262D3}"/>
                </a:ext>
              </a:extLst>
            </p:cNvPr>
            <p:cNvCxnSpPr>
              <a:cxnSpLocks/>
            </p:cNvCxnSpPr>
            <p:nvPr/>
          </p:nvCxnSpPr>
          <p:spPr>
            <a:xfrm flipV="1">
              <a:off x="3545626" y="1000157"/>
              <a:ext cx="380399" cy="214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2" descr="https://upload.wikimedia.org/wikipedia/commons/thumb/1/16/Powers_of_two_cuboids.svg/800px-Powers_of_two_cuboids.svg.png">
              <a:extLst>
                <a:ext uri="{FF2B5EF4-FFF2-40B4-BE49-F238E27FC236}">
                  <a16:creationId xmlns:a16="http://schemas.microsoft.com/office/drawing/2014/main" id="{482DB284-C2F5-BBD1-8C34-35CB45A3AF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37" t="9285" r="61142" b="77915"/>
            <a:stretch/>
          </p:blipFill>
          <p:spPr bwMode="auto">
            <a:xfrm>
              <a:off x="3299792" y="904461"/>
              <a:ext cx="422786" cy="55659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858A4568-85F4-0A5F-B62E-2F3895AF57C3}"/>
                </a:ext>
              </a:extLst>
            </p:cNvPr>
            <p:cNvCxnSpPr>
              <a:cxnSpLocks/>
            </p:cNvCxnSpPr>
            <p:nvPr/>
          </p:nvCxnSpPr>
          <p:spPr>
            <a:xfrm flipH="1" flipV="1">
              <a:off x="3203711"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42BDE0-1F6D-438D-FBF7-6A6E32182C42}"/>
                </a:ext>
              </a:extLst>
            </p:cNvPr>
            <p:cNvCxnSpPr>
              <a:cxnSpLocks/>
            </p:cNvCxnSpPr>
            <p:nvPr/>
          </p:nvCxnSpPr>
          <p:spPr>
            <a:xfrm flipV="1">
              <a:off x="3519397"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ADE6A7-FAFB-F3C3-B0BB-962FB41F9D9D}"/>
                </a:ext>
              </a:extLst>
            </p:cNvPr>
            <p:cNvSpPr txBox="1"/>
            <p:nvPr/>
          </p:nvSpPr>
          <p:spPr>
            <a:xfrm>
              <a:off x="3833267" y="410755"/>
              <a:ext cx="1224643" cy="323165"/>
            </a:xfrm>
            <a:prstGeom prst="rect">
              <a:avLst/>
            </a:prstGeom>
            <a:noFill/>
          </p:spPr>
          <p:txBody>
            <a:bodyPr wrap="square" rtlCol="0">
              <a:spAutoFit/>
            </a:bodyPr>
            <a:lstStyle/>
            <a:p>
              <a:pPr algn="l"/>
              <a:r>
                <a:rPr lang="en-US" sz="1500"/>
                <a:t>A broken</a:t>
              </a:r>
            </a:p>
          </p:txBody>
        </p:sp>
        <p:cxnSp>
          <p:nvCxnSpPr>
            <p:cNvPr id="43" name="Straight Connector 42">
              <a:extLst>
                <a:ext uri="{FF2B5EF4-FFF2-40B4-BE49-F238E27FC236}">
                  <a16:creationId xmlns:a16="http://schemas.microsoft.com/office/drawing/2014/main" id="{BAC7DD6B-E85F-21A2-3860-D55CF5213CF4}"/>
                </a:ext>
              </a:extLst>
            </p:cNvPr>
            <p:cNvCxnSpPr>
              <a:cxnSpLocks/>
            </p:cNvCxnSpPr>
            <p:nvPr/>
          </p:nvCxnSpPr>
          <p:spPr>
            <a:xfrm flipV="1">
              <a:off x="3181940"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D98692A-3C3A-0646-1C4F-A628D0789282}"/>
                </a:ext>
              </a:extLst>
            </p:cNvPr>
            <p:cNvSpPr txBox="1"/>
            <p:nvPr/>
          </p:nvSpPr>
          <p:spPr>
            <a:xfrm>
              <a:off x="2301609" y="1444080"/>
              <a:ext cx="1211515" cy="323165"/>
            </a:xfrm>
            <a:prstGeom prst="rect">
              <a:avLst/>
            </a:prstGeom>
            <a:noFill/>
          </p:spPr>
          <p:txBody>
            <a:bodyPr wrap="square" rtlCol="0">
              <a:spAutoFit/>
            </a:bodyPr>
            <a:lstStyle/>
            <a:p>
              <a:pPr algn="l"/>
              <a:r>
                <a:rPr lang="en-US" sz="1500"/>
                <a:t>B broken</a:t>
              </a:r>
            </a:p>
          </p:txBody>
        </p:sp>
        <p:cxnSp>
          <p:nvCxnSpPr>
            <p:cNvPr id="45" name="Straight Connector 44">
              <a:extLst>
                <a:ext uri="{FF2B5EF4-FFF2-40B4-BE49-F238E27FC236}">
                  <a16:creationId xmlns:a16="http://schemas.microsoft.com/office/drawing/2014/main" id="{98ED7FA8-65E6-B5EE-70B6-BCE9BF4DAB5E}"/>
                </a:ext>
              </a:extLst>
            </p:cNvPr>
            <p:cNvCxnSpPr>
              <a:cxnSpLocks/>
            </p:cNvCxnSpPr>
            <p:nvPr/>
          </p:nvCxnSpPr>
          <p:spPr>
            <a:xfrm flipH="1" flipV="1">
              <a:off x="3655974" y="1173759"/>
              <a:ext cx="515885" cy="252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B3FBE04-79C6-F697-CDFD-EEA705EA5DB1}"/>
                </a:ext>
              </a:extLst>
            </p:cNvPr>
            <p:cNvSpPr txBox="1"/>
            <p:nvPr/>
          </p:nvSpPr>
          <p:spPr>
            <a:xfrm>
              <a:off x="4156679" y="1278438"/>
              <a:ext cx="2296206" cy="323165"/>
            </a:xfrm>
            <a:prstGeom prst="rect">
              <a:avLst/>
            </a:prstGeom>
            <a:noFill/>
          </p:spPr>
          <p:txBody>
            <a:bodyPr wrap="square" rtlCol="0">
              <a:spAutoFit/>
            </a:bodyPr>
            <a:lstStyle/>
            <a:p>
              <a:pPr algn="l"/>
              <a:r>
                <a:rPr lang="en-US" sz="1500"/>
                <a:t>A and B broken</a:t>
              </a:r>
            </a:p>
          </p:txBody>
        </p:sp>
        <p:sp>
          <p:nvSpPr>
            <p:cNvPr id="47" name="TextBox 46">
              <a:extLst>
                <a:ext uri="{FF2B5EF4-FFF2-40B4-BE49-F238E27FC236}">
                  <a16:creationId xmlns:a16="http://schemas.microsoft.com/office/drawing/2014/main" id="{A25EBD3E-8E59-A02D-E7F9-37D3F972C853}"/>
                </a:ext>
              </a:extLst>
            </p:cNvPr>
            <p:cNvSpPr txBox="1"/>
            <p:nvPr/>
          </p:nvSpPr>
          <p:spPr>
            <a:xfrm>
              <a:off x="2559640" y="182421"/>
              <a:ext cx="954550" cy="553998"/>
            </a:xfrm>
            <a:prstGeom prst="rect">
              <a:avLst/>
            </a:prstGeom>
            <a:noFill/>
          </p:spPr>
          <p:txBody>
            <a:bodyPr wrap="square" rtlCol="0">
              <a:spAutoFit/>
            </a:bodyPr>
            <a:lstStyle/>
            <a:p>
              <a:pPr algn="l"/>
              <a:r>
                <a:rPr lang="en-US" sz="1500"/>
                <a:t>not broken</a:t>
              </a:r>
            </a:p>
          </p:txBody>
        </p:sp>
        <p:cxnSp>
          <p:nvCxnSpPr>
            <p:cNvPr id="48" name="Straight Connector 47">
              <a:extLst>
                <a:ext uri="{FF2B5EF4-FFF2-40B4-BE49-F238E27FC236}">
                  <a16:creationId xmlns:a16="http://schemas.microsoft.com/office/drawing/2014/main" id="{0D7E05C4-3DCA-E7AE-65C9-66F3D2F4BE39}"/>
                </a:ext>
              </a:extLst>
            </p:cNvPr>
            <p:cNvCxnSpPr>
              <a:cxnSpLocks/>
            </p:cNvCxnSpPr>
            <p:nvPr/>
          </p:nvCxnSpPr>
          <p:spPr>
            <a:xfrm flipH="1" flipV="1">
              <a:off x="2945142" y="1143207"/>
              <a:ext cx="408043" cy="115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9131024-8EDF-1E8C-6770-07FFFDE66F8E}"/>
                </a:ext>
              </a:extLst>
            </p:cNvPr>
            <p:cNvSpPr txBox="1"/>
            <p:nvPr/>
          </p:nvSpPr>
          <p:spPr>
            <a:xfrm>
              <a:off x="3937768" y="829707"/>
              <a:ext cx="1628836" cy="323165"/>
            </a:xfrm>
            <a:prstGeom prst="rect">
              <a:avLst/>
            </a:prstGeom>
            <a:noFill/>
          </p:spPr>
          <p:txBody>
            <a:bodyPr wrap="square" rtlCol="0">
              <a:spAutoFit/>
            </a:bodyPr>
            <a:lstStyle/>
            <a:p>
              <a:pPr algn="l"/>
              <a:r>
                <a:rPr lang="en-US" sz="1500"/>
                <a:t>A and C broken</a:t>
              </a:r>
            </a:p>
          </p:txBody>
        </p:sp>
        <p:cxnSp>
          <p:nvCxnSpPr>
            <p:cNvPr id="50" name="Straight Connector 49">
              <a:extLst>
                <a:ext uri="{FF2B5EF4-FFF2-40B4-BE49-F238E27FC236}">
                  <a16:creationId xmlns:a16="http://schemas.microsoft.com/office/drawing/2014/main" id="{59DBB653-FD5B-6F62-7A41-538416F71AF5}"/>
                </a:ext>
              </a:extLst>
            </p:cNvPr>
            <p:cNvCxnSpPr>
              <a:cxnSpLocks/>
            </p:cNvCxnSpPr>
            <p:nvPr/>
          </p:nvCxnSpPr>
          <p:spPr>
            <a:xfrm flipH="1" flipV="1">
              <a:off x="3510882" y="1351483"/>
              <a:ext cx="16085"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6A5DADC-3A12-B49A-1B5C-38FC0A6E7231}"/>
                </a:ext>
              </a:extLst>
            </p:cNvPr>
            <p:cNvSpPr txBox="1"/>
            <p:nvPr/>
          </p:nvSpPr>
          <p:spPr>
            <a:xfrm>
              <a:off x="2340764" y="1882794"/>
              <a:ext cx="1725893" cy="323165"/>
            </a:xfrm>
            <a:prstGeom prst="rect">
              <a:avLst/>
            </a:prstGeom>
            <a:noFill/>
          </p:spPr>
          <p:txBody>
            <a:bodyPr wrap="square" rtlCol="0">
              <a:spAutoFit/>
            </a:bodyPr>
            <a:lstStyle/>
            <a:p>
              <a:pPr algn="l"/>
              <a:r>
                <a:rPr lang="en-US" sz="1500"/>
                <a:t>B and C broken</a:t>
              </a:r>
            </a:p>
          </p:txBody>
        </p:sp>
        <p:cxnSp>
          <p:nvCxnSpPr>
            <p:cNvPr id="52" name="Straight Connector 51">
              <a:extLst>
                <a:ext uri="{FF2B5EF4-FFF2-40B4-BE49-F238E27FC236}">
                  <a16:creationId xmlns:a16="http://schemas.microsoft.com/office/drawing/2014/main" id="{17948B86-7262-BF6B-AD61-926271EC8D91}"/>
                </a:ext>
              </a:extLst>
            </p:cNvPr>
            <p:cNvCxnSpPr>
              <a:cxnSpLocks/>
            </p:cNvCxnSpPr>
            <p:nvPr/>
          </p:nvCxnSpPr>
          <p:spPr>
            <a:xfrm flipH="1" flipV="1">
              <a:off x="3651634" y="1308566"/>
              <a:ext cx="397015" cy="570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BD22303-8625-A803-A5F3-B237482786BA}"/>
                </a:ext>
              </a:extLst>
            </p:cNvPr>
            <p:cNvSpPr txBox="1"/>
            <p:nvPr/>
          </p:nvSpPr>
          <p:spPr>
            <a:xfrm>
              <a:off x="4097347" y="1780616"/>
              <a:ext cx="2296206" cy="323165"/>
            </a:xfrm>
            <a:prstGeom prst="rect">
              <a:avLst/>
            </a:prstGeom>
            <a:noFill/>
          </p:spPr>
          <p:txBody>
            <a:bodyPr wrap="square" rtlCol="0">
              <a:spAutoFit/>
            </a:bodyPr>
            <a:lstStyle/>
            <a:p>
              <a:pPr algn="l"/>
              <a:r>
                <a:rPr lang="en-US" sz="1500"/>
                <a:t>A, B, and C broken</a:t>
              </a:r>
            </a:p>
          </p:txBody>
        </p:sp>
        <p:sp>
          <p:nvSpPr>
            <p:cNvPr id="54" name="TextBox 53">
              <a:extLst>
                <a:ext uri="{FF2B5EF4-FFF2-40B4-BE49-F238E27FC236}">
                  <a16:creationId xmlns:a16="http://schemas.microsoft.com/office/drawing/2014/main" id="{24069583-713A-A8A4-C1C5-55D88D906703}"/>
                </a:ext>
              </a:extLst>
            </p:cNvPr>
            <p:cNvSpPr txBox="1"/>
            <p:nvPr/>
          </p:nvSpPr>
          <p:spPr>
            <a:xfrm>
              <a:off x="2005797" y="930824"/>
              <a:ext cx="993947" cy="323165"/>
            </a:xfrm>
            <a:prstGeom prst="rect">
              <a:avLst/>
            </a:prstGeom>
            <a:noFill/>
          </p:spPr>
          <p:txBody>
            <a:bodyPr wrap="square" rtlCol="0">
              <a:spAutoFit/>
            </a:bodyPr>
            <a:lstStyle/>
            <a:p>
              <a:pPr algn="l"/>
              <a:r>
                <a:rPr lang="en-US" sz="1500"/>
                <a:t>C broken</a:t>
              </a:r>
            </a:p>
          </p:txBody>
        </p:sp>
      </p:grpSp>
    </p:spTree>
    <p:extLst>
      <p:ext uri="{BB962C8B-B14F-4D97-AF65-F5344CB8AC3E}">
        <p14:creationId xmlns:p14="http://schemas.microsoft.com/office/powerpoint/2010/main" val="92821939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figuring out the order to do things in is a learned skill!</a:t>
            </a:r>
          </a:p>
          <a:p>
            <a:pPr lvl="1"/>
            <a:r>
              <a:rPr lang="en-US"/>
              <a:t>sometimes i choose the wrong order...</a:t>
            </a:r>
          </a:p>
          <a:p>
            <a:pPr lvl="1"/>
            <a:r>
              <a:rPr lang="en-US"/>
              <a:t>...and then i usually have to start over 🙂👍</a:t>
            </a:r>
          </a:p>
        </p:txBody>
      </p:sp>
    </p:spTree>
    <p:extLst>
      <p:ext uri="{BB962C8B-B14F-4D97-AF65-F5344CB8AC3E}">
        <p14:creationId xmlns:p14="http://schemas.microsoft.com/office/powerpoint/2010/main" val="99734068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CCC18-07C4-C3A4-4915-ECE0E969CB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E7C2BCB-2219-3786-226B-5A20363FD991}"/>
              </a:ext>
            </a:extLst>
          </p:cNvPr>
          <p:cNvSpPr>
            <a:spLocks noGrp="1"/>
          </p:cNvSpPr>
          <p:nvPr>
            <p:ph type="title"/>
          </p:nvPr>
        </p:nvSpPr>
        <p:spPr>
          <a:xfrm>
            <a:off x="457200" y="254916"/>
            <a:ext cx="8229600" cy="1893924"/>
          </a:xfrm>
        </p:spPr>
        <p:txBody>
          <a:bodyPr/>
          <a:lstStyle/>
          <a:p>
            <a:r>
              <a:rPr lang="en-US" sz="8800"/>
              <a:t>Week04</a:t>
            </a:r>
          </a:p>
        </p:txBody>
      </p:sp>
      <p:sp>
        <p:nvSpPr>
          <p:cNvPr id="6" name="Content Placeholder 5">
            <a:extLst>
              <a:ext uri="{FF2B5EF4-FFF2-40B4-BE49-F238E27FC236}">
                <a16:creationId xmlns:a16="http://schemas.microsoft.com/office/drawing/2014/main" id="{D0D8616A-ED01-C7F1-D11D-8FAD0484FE09}"/>
              </a:ext>
            </a:extLst>
          </p:cNvPr>
          <p:cNvSpPr>
            <a:spLocks noGrp="1"/>
          </p:cNvSpPr>
          <p:nvPr>
            <p:ph sz="quarter" idx="10"/>
          </p:nvPr>
        </p:nvSpPr>
        <p:spPr>
          <a:xfrm>
            <a:off x="457200" y="1993732"/>
            <a:ext cx="8229600" cy="2894013"/>
          </a:xfrm>
        </p:spPr>
        <p:txBody>
          <a:bodyPr>
            <a:noAutofit/>
          </a:bodyPr>
          <a:lstStyle/>
          <a:p>
            <a:r>
              <a:rPr lang="en-US" sz="3600"/>
              <a:t>array list</a:t>
            </a:r>
          </a:p>
        </p:txBody>
      </p:sp>
      <p:sp>
        <p:nvSpPr>
          <p:cNvPr id="2" name="TextBox 1">
            <a:extLst>
              <a:ext uri="{FF2B5EF4-FFF2-40B4-BE49-F238E27FC236}">
                <a16:creationId xmlns:a16="http://schemas.microsoft.com/office/drawing/2014/main" id="{F32988C3-E73C-AA5C-10DB-55B732DCC170}"/>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D479E523-6B13-860B-0978-768F37C641EB}"/>
              </a:ext>
            </a:extLst>
          </p:cNvPr>
          <p:cNvSpPr txBox="1"/>
          <p:nvPr/>
        </p:nvSpPr>
        <p:spPr>
          <a:xfrm>
            <a:off x="5934807" y="1036763"/>
            <a:ext cx="1776047" cy="2123658"/>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p>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a:p>
            <a:pPr algn="ctr"/>
            <a:endParaRPr lang="en-US" sz="4400"/>
          </a:p>
        </p:txBody>
      </p:sp>
      <p:sp>
        <p:nvSpPr>
          <p:cNvPr id="7" name="TextBox 6">
            <a:extLst>
              <a:ext uri="{FF2B5EF4-FFF2-40B4-BE49-F238E27FC236}">
                <a16:creationId xmlns:a16="http://schemas.microsoft.com/office/drawing/2014/main" id="{B8783FED-BF91-E4E5-2F71-2138525975CB}"/>
              </a:ext>
            </a:extLst>
          </p:cNvPr>
          <p:cNvSpPr txBox="1"/>
          <p:nvPr/>
        </p:nvSpPr>
        <p:spPr>
          <a:xfrm>
            <a:off x="4765430" y="2627486"/>
            <a:ext cx="4114800" cy="1815882"/>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what is data?</a:t>
            </a:r>
          </a:p>
          <a:p>
            <a:pPr algn="ctr"/>
            <a:r>
              <a:rPr lang="en-US" sz="2800"/>
              <a:t>what is a data structure?</a:t>
            </a:r>
          </a:p>
          <a:p>
            <a:pPr algn="ctr"/>
            <a:r>
              <a:rPr lang="en-US" sz="2800" i="1"/>
              <a:t>why</a:t>
            </a:r>
            <a:r>
              <a:rPr lang="en-US" sz="2800"/>
              <a:t> are data structures?</a:t>
            </a:r>
            <a:endParaRPr lang="en-US" sz="2800" i="1"/>
          </a:p>
        </p:txBody>
      </p:sp>
      <p:sp>
        <p:nvSpPr>
          <p:cNvPr id="13" name="TextBox 12">
            <a:extLst>
              <a:ext uri="{FF2B5EF4-FFF2-40B4-BE49-F238E27FC236}">
                <a16:creationId xmlns:a16="http://schemas.microsoft.com/office/drawing/2014/main" id="{4ECD2EE0-4D80-E244-7985-514A1C91431A}"/>
              </a:ext>
            </a:extLst>
          </p:cNvPr>
          <p:cNvSpPr txBox="1"/>
          <p:nvPr/>
        </p:nvSpPr>
        <p:spPr>
          <a:xfrm>
            <a:off x="4642341" y="328687"/>
            <a:ext cx="4368304" cy="769441"/>
          </a:xfrm>
          <a:prstGeom prst="rect">
            <a:avLst/>
          </a:prstGeom>
          <a:noFill/>
        </p:spPr>
        <p:txBody>
          <a:bodyPr wrap="square" rtlCol="0">
            <a:spAutoFit/>
          </a:bodyPr>
          <a:lstStyle/>
          <a:p>
            <a:pPr algn="ctr"/>
            <a:r>
              <a:rPr lang="en-US" sz="2000" b="1">
                <a:solidFill>
                  <a:srgbClr val="F80B8D"/>
                </a:solidFill>
              </a:rPr>
              <a:t>Today is...</a:t>
            </a:r>
          </a:p>
          <a:p>
            <a:pPr algn="ctr"/>
            <a:r>
              <a:rPr lang="en-US" sz="2000" b="1">
                <a:solidFill>
                  <a:srgbClr val="F80B8D"/>
                </a:solidFill>
              </a:rPr>
              <a:t> </a:t>
            </a: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Tree>
    <p:extLst>
      <p:ext uri="{BB962C8B-B14F-4D97-AF65-F5344CB8AC3E}">
        <p14:creationId xmlns:p14="http://schemas.microsoft.com/office/powerpoint/2010/main" val="409680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67096-2DE9-5172-D33C-D43BBFC9CF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D96B13-4CC3-C2A3-2B68-8CBC8ACEA9A9}"/>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8557785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D81A4-8FD9-B733-FBD0-359FF971BCBB}"/>
              </a:ext>
            </a:extLst>
          </p:cNvPr>
          <p:cNvSpPr>
            <a:spLocks noGrp="1"/>
          </p:cNvSpPr>
          <p:nvPr>
            <p:ph type="title"/>
          </p:nvPr>
        </p:nvSpPr>
        <p:spPr/>
        <p:txBody>
          <a:bodyPr/>
          <a:lstStyle/>
          <a:p>
            <a:r>
              <a:rPr lang="en-US"/>
              <a:t>the finest lecture hall in all of Williams College</a:t>
            </a:r>
          </a:p>
        </p:txBody>
      </p:sp>
    </p:spTree>
    <p:extLst>
      <p:ext uri="{BB962C8B-B14F-4D97-AF65-F5344CB8AC3E}">
        <p14:creationId xmlns:p14="http://schemas.microsoft.com/office/powerpoint/2010/main" val="177000451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0F9A-38FF-DD14-FA6F-2A3334F642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8735BE-E42D-3E39-B0B3-25A0CEDA5854}"/>
              </a:ext>
            </a:extLst>
          </p:cNvPr>
          <p:cNvSpPr>
            <a:spLocks noGrp="1"/>
          </p:cNvSpPr>
          <p:nvPr>
            <p:ph type="title"/>
          </p:nvPr>
        </p:nvSpPr>
        <p:spPr/>
        <p:txBody>
          <a:bodyPr/>
          <a:lstStyle/>
          <a:p>
            <a:r>
              <a:rPr lang="en-US"/>
              <a:t>at the </a:t>
            </a:r>
            <a:r>
              <a:rPr lang="en-US" b="1"/>
              <a:t>turning point</a:t>
            </a:r>
            <a:r>
              <a:rPr lang="en-US"/>
              <a:t> of CS136</a:t>
            </a:r>
          </a:p>
        </p:txBody>
      </p:sp>
      <p:sp>
        <p:nvSpPr>
          <p:cNvPr id="4" name="Content Placeholder 3">
            <a:extLst>
              <a:ext uri="{FF2B5EF4-FFF2-40B4-BE49-F238E27FC236}">
                <a16:creationId xmlns:a16="http://schemas.microsoft.com/office/drawing/2014/main" id="{5E6BF73A-1669-D906-09EA-4877FC1E6F57}"/>
              </a:ext>
            </a:extLst>
          </p:cNvPr>
          <p:cNvSpPr>
            <a:spLocks noGrp="1"/>
          </p:cNvSpPr>
          <p:nvPr>
            <p:ph sz="quarter" idx="10"/>
          </p:nvPr>
        </p:nvSpPr>
        <p:spPr/>
        <p:txBody>
          <a:bodyPr/>
          <a:lstStyle/>
          <a:p>
            <a:r>
              <a:rPr lang="en-US" b="1" strike="sngStrike"/>
              <a:t>part A:</a:t>
            </a:r>
            <a:r>
              <a:rPr lang="en-US" strike="sngStrike"/>
              <a:t> programming fundamentals in Java</a:t>
            </a:r>
          </a:p>
          <a:p>
            <a:r>
              <a:rPr lang="en-US" b="1"/>
              <a:t>part B:</a:t>
            </a:r>
            <a:r>
              <a:rPr lang="en-US"/>
              <a:t> data structures</a:t>
            </a:r>
          </a:p>
          <a:p>
            <a:pPr lvl="1"/>
            <a:r>
              <a:rPr lang="en-US"/>
              <a:t>one data structure per week here we gooo 🙂👍</a:t>
            </a:r>
          </a:p>
          <a:p>
            <a:pPr lvl="1"/>
            <a:endParaRPr lang="en-US"/>
          </a:p>
        </p:txBody>
      </p:sp>
    </p:spTree>
    <p:extLst>
      <p:ext uri="{BB962C8B-B14F-4D97-AF65-F5344CB8AC3E}">
        <p14:creationId xmlns:p14="http://schemas.microsoft.com/office/powerpoint/2010/main" val="335809746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4E0C0-0CF5-A327-45E0-B8A2051967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8ACE99-18B4-CAB7-D2FB-7E04D937DDDD}"/>
              </a:ext>
            </a:extLst>
          </p:cNvPr>
          <p:cNvSpPr>
            <a:spLocks noGrp="1"/>
          </p:cNvSpPr>
          <p:nvPr>
            <p:ph type="title"/>
          </p:nvPr>
        </p:nvSpPr>
        <p:spPr/>
        <p:txBody>
          <a:bodyPr/>
          <a:lstStyle/>
          <a:p>
            <a:r>
              <a:rPr lang="en-US" sz="8800"/>
              <a:t>data structures</a:t>
            </a:r>
          </a:p>
        </p:txBody>
      </p:sp>
    </p:spTree>
    <p:extLst>
      <p:ext uri="{BB962C8B-B14F-4D97-AF65-F5344CB8AC3E}">
        <p14:creationId xmlns:p14="http://schemas.microsoft.com/office/powerpoint/2010/main" val="162088812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C0179-7D32-3DA2-5641-CE902ED765F7}"/>
              </a:ext>
            </a:extLst>
          </p:cNvPr>
          <p:cNvSpPr>
            <a:spLocks noGrp="1"/>
          </p:cNvSpPr>
          <p:nvPr>
            <p:ph type="title"/>
          </p:nvPr>
        </p:nvSpPr>
        <p:spPr/>
        <p:txBody>
          <a:bodyPr/>
          <a:lstStyle/>
          <a:p>
            <a:r>
              <a:rPr lang="en-US"/>
              <a:t>data</a:t>
            </a:r>
          </a:p>
        </p:txBody>
      </p:sp>
    </p:spTree>
    <p:extLst>
      <p:ext uri="{BB962C8B-B14F-4D97-AF65-F5344CB8AC3E}">
        <p14:creationId xmlns:p14="http://schemas.microsoft.com/office/powerpoint/2010/main" val="40615787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27051E-911F-8D01-E2DD-A4DAB9E1F9B5}"/>
              </a:ext>
            </a:extLst>
          </p:cNvPr>
          <p:cNvSpPr>
            <a:spLocks noGrp="1"/>
          </p:cNvSpPr>
          <p:nvPr>
            <p:ph type="title"/>
          </p:nvPr>
        </p:nvSpPr>
        <p:spPr/>
        <p:txBody>
          <a:bodyPr/>
          <a:lstStyle/>
          <a:p>
            <a:r>
              <a:rPr lang="en-US" b="1"/>
              <a:t>data </a:t>
            </a:r>
            <a:r>
              <a:rPr lang="en-US"/>
              <a:t>is numbers</a:t>
            </a:r>
            <a:endParaRPr lang="en-US" b="1"/>
          </a:p>
        </p:txBody>
      </p:sp>
    </p:spTree>
    <p:extLst>
      <p:ext uri="{BB962C8B-B14F-4D97-AF65-F5344CB8AC3E}">
        <p14:creationId xmlns:p14="http://schemas.microsoft.com/office/powerpoint/2010/main" val="8533783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610-99D1-F8EE-12D5-24AFE0D99E27}"/>
              </a:ext>
            </a:extLst>
          </p:cNvPr>
          <p:cNvSpPr>
            <a:spLocks noGrp="1"/>
          </p:cNvSpPr>
          <p:nvPr>
            <p:ph type="title"/>
          </p:nvPr>
        </p:nvSpPr>
        <p:spPr/>
        <p:txBody>
          <a:bodyPr/>
          <a:lstStyle/>
          <a:p>
            <a:pPr algn="l"/>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helps you organizes your data...</a:t>
            </a:r>
            <a:br>
              <a:rPr lang="en-US" b="0" i="0">
                <a:solidFill>
                  <a:srgbClr val="202122"/>
                </a:solidFill>
                <a:effectLst/>
                <a:latin typeface="Arial" panose="020B0604020202020204" pitchFamily="34" charset="0"/>
              </a:rPr>
            </a:br>
            <a:br>
              <a:rPr lang="en-US"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...the right data structure for a task is...</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easy to work with -- </a:t>
            </a:r>
            <a:r>
              <a:rPr lang="en-US" sz="3200" b="1" i="0">
                <a:solidFill>
                  <a:srgbClr val="202122"/>
                </a:solidFill>
                <a:effectLst/>
                <a:latin typeface="Arial" panose="020B0604020202020204" pitchFamily="34" charset="0"/>
              </a:rPr>
              <a:t>programmer time</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a:t>
            </a:r>
            <a:r>
              <a:rPr lang="en-US" sz="3200">
                <a:solidFill>
                  <a:srgbClr val="202122"/>
                </a:solidFill>
                <a:latin typeface="Arial" panose="020B0604020202020204" pitchFamily="34" charset="0"/>
              </a:rPr>
              <a:t>runs fast -- </a:t>
            </a:r>
            <a:r>
              <a:rPr lang="en-US" sz="3200" b="1">
                <a:solidFill>
                  <a:srgbClr val="202122"/>
                </a:solidFill>
                <a:latin typeface="Arial" panose="020B0604020202020204" pitchFamily="34" charset="0"/>
              </a:rPr>
              <a:t>runtime</a:t>
            </a:r>
            <a:r>
              <a:rPr lang="en-US" sz="3200">
                <a:solidFill>
                  <a:srgbClr val="202122"/>
                </a:solidFill>
                <a:latin typeface="Arial" panose="020B0604020202020204" pitchFamily="34" charset="0"/>
              </a:rPr>
              <a:t> (user time)</a:t>
            </a:r>
            <a:endParaRPr lang="en-US"/>
          </a:p>
        </p:txBody>
      </p:sp>
    </p:spTree>
    <p:extLst>
      <p:ext uri="{BB962C8B-B14F-4D97-AF65-F5344CB8AC3E}">
        <p14:creationId xmlns:p14="http://schemas.microsoft.com/office/powerpoint/2010/main" val="39708403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7AC-604E-F09B-A34A-45F4DBFEA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4FFF69-C200-7A0D-737F-0618F90E637E}"/>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4180690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C45A27-66CC-2428-7962-79BDD9B79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ACC87-B0C5-1C2B-B7F6-CD87095FB9AC}"/>
              </a:ext>
            </a:extLst>
          </p:cNvPr>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a:extLst>
              <a:ext uri="{FF2B5EF4-FFF2-40B4-BE49-F238E27FC236}">
                <a16:creationId xmlns:a16="http://schemas.microsoft.com/office/drawing/2014/main" id="{59B92DA2-852F-84B6-052B-BD90E183D3D8}"/>
              </a:ext>
            </a:extLst>
          </p:cNvPr>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a:t>
            </a:r>
          </a:p>
        </p:txBody>
      </p:sp>
    </p:spTree>
    <p:extLst>
      <p:ext uri="{BB962C8B-B14F-4D97-AF65-F5344CB8AC3E}">
        <p14:creationId xmlns:p14="http://schemas.microsoft.com/office/powerpoint/2010/main" val="148316409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B75D-8D2E-2971-9B8A-957B242A14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16D01-05B6-6ED3-2A39-56F1C9BDD05A}"/>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2673539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87B96-056C-1C9E-AD6D-1A4AA33104BE}"/>
              </a:ext>
            </a:extLst>
          </p:cNvPr>
          <p:cNvSpPr>
            <a:spLocks noGrp="1"/>
          </p:cNvSpPr>
          <p:nvPr>
            <p:ph type="title"/>
          </p:nvPr>
        </p:nvSpPr>
        <p:spPr/>
        <p:txBody>
          <a:bodyPr/>
          <a:lstStyle/>
          <a:p>
            <a:r>
              <a:rPr lang="en-US"/>
              <a:t>arrays are super useful, but...</a:t>
            </a:r>
          </a:p>
        </p:txBody>
      </p:sp>
    </p:spTree>
    <p:extLst>
      <p:ext uri="{BB962C8B-B14F-4D97-AF65-F5344CB8AC3E}">
        <p14:creationId xmlns:p14="http://schemas.microsoft.com/office/powerpoint/2010/main" val="106801179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3DF1-B0D7-4540-99B9-7D26D305FA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46FBB-F755-C607-C48A-51064288CCD2}"/>
              </a:ext>
            </a:extLst>
          </p:cNvPr>
          <p:cNvSpPr>
            <a:spLocks noGrp="1"/>
          </p:cNvSpPr>
          <p:nvPr>
            <p:ph type="title"/>
          </p:nvPr>
        </p:nvSpPr>
        <p:spPr/>
        <p:txBody>
          <a:bodyPr/>
          <a:lstStyle/>
          <a:p>
            <a:r>
              <a:rPr lang="en-US"/>
              <a:t>arrays are super useful, but...</a:t>
            </a:r>
            <a:br>
              <a:rPr lang="en-US"/>
            </a:br>
            <a:r>
              <a:rPr lang="en-US"/>
              <a:t>🧠</a:t>
            </a:r>
          </a:p>
        </p:txBody>
      </p:sp>
    </p:spTree>
    <p:extLst>
      <p:ext uri="{BB962C8B-B14F-4D97-AF65-F5344CB8AC3E}">
        <p14:creationId xmlns:p14="http://schemas.microsoft.com/office/powerpoint/2010/main" val="22896341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FC69-009B-F894-86F7-7B4013D0CA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7FB24E-F5DF-FECE-6C47-5C43A1EA76F8}"/>
              </a:ext>
            </a:extLst>
          </p:cNvPr>
          <p:cNvSpPr>
            <a:spLocks noGrp="1"/>
          </p:cNvSpPr>
          <p:nvPr>
            <p:ph type="title"/>
          </p:nvPr>
        </p:nvSpPr>
        <p:spPr/>
        <p:txBody>
          <a:bodyPr>
            <a:noAutofit/>
          </a:bodyPr>
          <a:lstStyle/>
          <a:p>
            <a:r>
              <a:rPr lang="en-US" sz="2800" b="1"/>
              <a:t>main limitation of arrays:</a:t>
            </a:r>
            <a:r>
              <a:rPr lang="en-US" sz="2800"/>
              <a:t> can't change length</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B55BD326-60CE-DCDA-5EDC-5D732253337A}"/>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r>
                  <a:rPr lang="en-US"/>
                  <a:t>😀 very fast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access), very simple</a:t>
                </a:r>
              </a:p>
              <a:p>
                <a:r>
                  <a:rPr lang="en-US"/>
                  <a:t>😫 but what if we don't know how many elements we need?</a:t>
                </a:r>
              </a:p>
              <a:p>
                <a:pPr lvl="1"/>
                <a:r>
                  <a:rPr lang="en-US" b="1"/>
                  <a:t>🐘 solution A: </a:t>
                </a:r>
                <a:r>
                  <a:rPr lang="en-US"/>
                  <a:t>make a</a:t>
                </a:r>
                <a:r>
                  <a:rPr lang="en-US" b="1"/>
                  <a:t> </a:t>
                </a:r>
                <a:r>
                  <a:rPr lang="en-US"/>
                  <a:t>BIG array</a:t>
                </a:r>
              </a:p>
              <a:p>
                <a:pPr lvl="2"/>
                <a:r>
                  <a:rPr lang="en-US"/>
                  <a:t>🔄 </a:t>
                </a:r>
                <a:r>
                  <a:rPr lang="en-US">
                    <a:latin typeface="+mj-lt"/>
                  </a:rPr>
                  <a:t>pool = </a:t>
                </a:r>
                <a:r>
                  <a:rPr lang="en-US">
                    <a:solidFill>
                      <a:srgbClr val="0000FF"/>
                    </a:solidFill>
                    <a:effectLst/>
                    <a:latin typeface="+mj-lt"/>
                  </a:rPr>
                  <a:t>new</a:t>
                </a:r>
                <a:r>
                  <a:rPr lang="en-US">
                    <a:latin typeface="+mj-lt"/>
                  </a:rPr>
                  <a:t> </a:t>
                </a:r>
                <a:r>
                  <a:rPr lang="en-US">
                    <a:solidFill>
                      <a:srgbClr val="000080"/>
                    </a:solidFill>
                    <a:effectLst/>
                    <a:latin typeface="+mj-lt"/>
                  </a:rPr>
                  <a:t>Thing</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2"/>
                <a:r>
                  <a:rPr lang="en-US"/>
                  <a:t>🙂 simple</a:t>
                </a:r>
              </a:p>
              <a:p>
                <a:pPr lvl="2"/>
                <a:r>
                  <a:rPr lang="en-US"/>
                  <a:t>☹️ might end up being...</a:t>
                </a:r>
              </a:p>
              <a:p>
                <a:pPr lvl="3"/>
                <a:r>
                  <a:rPr lang="en-US" b="1"/>
                  <a:t>too long:</a:t>
                </a:r>
                <a:r>
                  <a:rPr lang="en-US"/>
                  <a:t> wastes space (usually okay, but not always)</a:t>
                </a:r>
              </a:p>
              <a:p>
                <a:pPr lvl="3"/>
                <a:r>
                  <a:rPr lang="en-US" b="1"/>
                  <a:t>too short: </a:t>
                </a:r>
                <a:r>
                  <a:rPr lang="en-US"/>
                  <a:t>program crashes (bad bad very bad)</a:t>
                </a:r>
              </a:p>
              <a:p>
                <a:pPr lvl="1"/>
                <a:r>
                  <a:rPr lang="en-US" b="1"/>
                  <a:t>🥕 solution B:</a:t>
                </a:r>
                <a:r>
                  <a:rPr lang="en-US"/>
                  <a:t> </a:t>
                </a:r>
                <a:r>
                  <a:rPr lang="en-US" i="1"/>
                  <a:t>grow the array </a:t>
                </a:r>
                <a:r>
                  <a:rPr lang="en-US"/>
                  <a:t>as needed (an </a:t>
                </a:r>
                <a:r>
                  <a:rPr lang="en-US" b="1"/>
                  <a:t>array list</a:t>
                </a:r>
                <a:r>
                  <a:rPr lang="en-US"/>
                  <a:t>)</a:t>
                </a:r>
              </a:p>
              <a:p>
                <a:pPr lvl="2"/>
                <a:r>
                  <a:rPr lang="en-US"/>
                  <a:t>🙂 pretty simple</a:t>
                </a:r>
              </a:p>
              <a:p>
                <a:pPr lvl="2"/>
                <a:r>
                  <a:rPr lang="en-US"/>
                  <a:t>🙂 pretty fast</a:t>
                </a:r>
              </a:p>
              <a:p>
                <a:pPr lvl="2"/>
                <a:endParaRPr lang="en-US"/>
              </a:p>
              <a:p>
                <a:pPr lvl="2"/>
                <a:endParaRPr lang="en-US" i="1"/>
              </a:p>
            </p:txBody>
          </p:sp>
        </mc:Choice>
        <mc:Fallback>
          <p:sp>
            <p:nvSpPr>
              <p:cNvPr id="4" name="Content Placeholder 3">
                <a:extLst>
                  <a:ext uri="{FF2B5EF4-FFF2-40B4-BE49-F238E27FC236}">
                    <a16:creationId xmlns:a16="http://schemas.microsoft.com/office/drawing/2014/main" id="{B55BD326-60CE-DCDA-5EDC-5D732253337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b="-621"/>
                </a:stretch>
              </a:blipFill>
            </p:spPr>
            <p:txBody>
              <a:bodyPr/>
              <a:lstStyle/>
              <a:p>
                <a:r>
                  <a:rPr lang="en-US">
                    <a:noFill/>
                  </a:rPr>
                  <a:t> </a:t>
                </a:r>
              </a:p>
            </p:txBody>
          </p:sp>
        </mc:Fallback>
      </mc:AlternateContent>
    </p:spTree>
    <p:extLst>
      <p:ext uri="{BB962C8B-B14F-4D97-AF65-F5344CB8AC3E}">
        <p14:creationId xmlns:p14="http://schemas.microsoft.com/office/powerpoint/2010/main" val="128792531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185-7DE8-B115-FFE9-9B3520A70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0A9C91-86E7-A200-95C8-04D4B1B4E458}"/>
              </a:ext>
            </a:extLst>
          </p:cNvPr>
          <p:cNvSpPr>
            <a:spLocks noGrp="1"/>
          </p:cNvSpPr>
          <p:nvPr>
            <p:ph type="title"/>
          </p:nvPr>
        </p:nvSpPr>
        <p:spPr/>
        <p:txBody>
          <a:bodyPr/>
          <a:lstStyle/>
          <a:p>
            <a:r>
              <a:rPr lang="en-US"/>
              <a:t>how it works</a:t>
            </a:r>
            <a:br>
              <a:rPr lang="en-US"/>
            </a:br>
            <a:r>
              <a:rPr lang="en-US"/>
              <a:t>(metaphor)</a:t>
            </a:r>
          </a:p>
        </p:txBody>
      </p:sp>
    </p:spTree>
    <p:extLst>
      <p:ext uri="{BB962C8B-B14F-4D97-AF65-F5344CB8AC3E}">
        <p14:creationId xmlns:p14="http://schemas.microsoft.com/office/powerpoint/2010/main" val="418256567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B3EB-E69B-30E3-D96E-E309B74A72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859ADF-A950-1A1D-B564-6154F1B6F62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F2C0CE71-00F0-4D41-B122-461916D5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47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B02A-B673-B6FF-DB4F-EA4B7F5C6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9D89-2A32-8A1A-C40A-D74D63FDE16F}"/>
              </a:ext>
            </a:extLst>
          </p:cNvPr>
          <p:cNvSpPr>
            <a:spLocks noGrp="1"/>
          </p:cNvSpPr>
          <p:nvPr>
            <p:ph type="title"/>
          </p:nvPr>
        </p:nvSpPr>
        <p:spPr/>
        <p:txBody>
          <a:bodyPr/>
          <a:lstStyle/>
          <a:p>
            <a:r>
              <a:rPr lang="en-US"/>
              <a:t>you have a bunch of pieces of produce you need to put somewhere for quick access,</a:t>
            </a:r>
            <a:br>
              <a:rPr lang="en-US"/>
            </a:br>
            <a:r>
              <a:rPr lang="en-US" sz="4400"/>
              <a:t>but you don't know how many</a:t>
            </a:r>
            <a:br>
              <a:rPr lang="en-US"/>
            </a:br>
            <a:br>
              <a:rPr lang="en-US"/>
            </a:br>
            <a:r>
              <a:rPr lang="en-US" sz="3200"/>
              <a:t>...off to the produce bank we go!</a:t>
            </a:r>
            <a:endParaRPr lang="en-US"/>
          </a:p>
        </p:txBody>
      </p:sp>
    </p:spTree>
    <p:extLst>
      <p:ext uri="{BB962C8B-B14F-4D97-AF65-F5344CB8AC3E}">
        <p14:creationId xmlns:p14="http://schemas.microsoft.com/office/powerpoint/2010/main" val="135917527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44B5-2BB9-5CA5-C3D9-8FFF7989A6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543826-262F-702F-2437-E962DE97009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6F9D7EF-1D8F-5918-1072-AB8294F70B5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2C1A-3501-39BB-42CB-B5DA56438FB0}"/>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B1B9D00-F842-CAFC-7CE0-65F0F1FA014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E126B54-997E-D442-D4A5-85C3A16774DE}"/>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C918D0C-7C4C-59F1-955C-5CF30A2C286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F2895BAE-1B8B-9086-E9BE-4439728009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2F44EF-695E-5E4F-D98D-F8546F4AB6F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8E8A4D8-E888-9256-DDD3-6A4DB7A678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067C7CB-4A52-7307-17D3-B54B311B9DC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13F1998A-EA63-F83A-E67B-DFF223EF55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CA3F5EF-86DA-DF50-E8F6-A365CE0EADE3}"/>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8134065F-6A02-257E-5732-3952957E5FE2}"/>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F598076D-6CE7-F617-914D-0F4940982A14}"/>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FBA45EB9-40D1-7BAC-DE9D-AFB2DA6DBA03}"/>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4" name="TextBox 23">
            <a:extLst>
              <a:ext uri="{FF2B5EF4-FFF2-40B4-BE49-F238E27FC236}">
                <a16:creationId xmlns:a16="http://schemas.microsoft.com/office/drawing/2014/main" id="{C62626D8-55F5-9D73-F63C-186C0ED425DF}"/>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0554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A2E8-FC16-ACA5-7BBF-D8ADF8F258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7B5317-5605-889E-FA17-774B43B92A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C887FC9E-A097-DB1D-1BEF-27BD0E09061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C02492A-867D-BBFF-40F0-1DB2AA98846B}"/>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AA44DC1-1894-BFD6-7411-F2F94D0AD27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E7FE084-4305-C032-6F0E-B30A79F6C73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36D7B1D1-73DE-314F-16C6-DDF09CD3BBF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A8D184A-5510-0045-21F2-BB461E34C18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E7D7FE-1EF4-C66F-0A29-B9BE77DE367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0043A75-6FFA-AF44-3AC1-98876BAEC6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724A0D4-7BBD-FEDC-2AAE-A92F19D899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B6C27A2-9D27-D917-D681-DFB618EF03DB}"/>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690F2018-BC95-62E0-28AE-1F1E5E9A7ED6}"/>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08C0B5D2-D754-7D7E-FDBC-DF23C790AA12}"/>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41E9FF4C-A9C9-A442-9EA6-D759E5D936E2}"/>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3" name="TextBox 22">
            <a:extLst>
              <a:ext uri="{FF2B5EF4-FFF2-40B4-BE49-F238E27FC236}">
                <a16:creationId xmlns:a16="http://schemas.microsoft.com/office/drawing/2014/main" id="{A372E24E-6718-F301-C267-0B902ECD91F8}"/>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31A0C61-0DE5-EAFC-9605-FCC3E71FEE0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6692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204-FD32-B5BF-113B-7C82FF7A8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C60B93-33BB-74A3-A097-554AAA27CDE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52970257-BBC7-F371-FACB-6AE77ECF519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4B4601-D83E-75E0-35D5-37766F839D5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6107C45-DFA3-2445-6506-210587DDDB49}"/>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111A790-A828-BC88-321E-565D7F4E1FF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9213FCCC-EC8E-6464-BB4C-306716915C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C0512C5-BAEA-6791-5546-D9F15715E2D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49FE712-0D18-B8A5-1EB8-F5934CC66523}"/>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EA040F8-4BAC-68C7-A0C9-E702011C061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D178CD1-A52E-16CC-2514-A376343A56F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7350E5BC-FBFA-976A-D0E5-01FB04CA1E7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ABC5F9B9-3C59-3F96-119A-BE3056C4D1F9}"/>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6" name="TextBox 15">
            <a:extLst>
              <a:ext uri="{FF2B5EF4-FFF2-40B4-BE49-F238E27FC236}">
                <a16:creationId xmlns:a16="http://schemas.microsoft.com/office/drawing/2014/main" id="{B64A4996-DEEF-C81F-277E-08689836395D}"/>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767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98B4-93C7-1451-29AC-44AB54AB3B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226D74-DA7A-89C1-7C8C-01C635577E12}"/>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B68D685-36A2-1204-7C7F-AF2912721258}"/>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242D1E-E2AF-23CD-BA99-C22955A41A22}"/>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CF91314-DA0E-8228-76CB-23C77B2A016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0CF9143-E154-29C2-D04A-3A1E984DC26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D4DA66F-5921-9B11-5986-83517684A8C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EA8A1DD-A040-59B5-31C0-D7237A23134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22F9D-F472-33FA-3637-1AFC6E42462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8F9E68CD-D6E8-875B-1794-231FF0661C8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27B98EE-A21E-335D-09E6-D68548AC975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6B45F2B4-E70B-3279-A240-EC3FB106656A}"/>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82E5F15-ECED-F9BF-18F6-1DB41F390E11}"/>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BAD48E58-29C9-EC44-E501-4B82D570AEE6}"/>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638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B00D-4FF3-FB51-8B94-BE43361F6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61E4C2-BFAF-034E-E6B9-18978CB7742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92AB552-5762-2FB3-9D87-50ACAC4048F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0BD85-4725-3AD8-07DC-7985423019DB}"/>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530F3DB-2190-6C69-8B24-A0A4E3E46C6D}"/>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171876DD-B205-F28D-6E7B-0B82B1508B9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4AA465EC-D775-52E9-1F7F-FFAC5212195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A3B2084-4A7B-7637-55A3-64145E1123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2AA778F-B290-CD36-A264-2492902286E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BF597D3-6371-B971-42E5-DD81D070329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5556D51-DB82-92D8-1F10-27EFC91EB0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897E07F-75D6-D103-F09A-01890605C74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9C4656-210F-1B00-0781-5E1AB6600FCD}"/>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FC0CFCE1-C9E4-F2EA-5AFE-C92C712E368D}"/>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BEB12DFA-64D4-E8C1-3833-A9F2667E8E4B}"/>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7207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ED7C-FF24-1277-805B-04F1B0C277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123F6-F956-03FC-2C23-5AE63441CA5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A309188-A637-F24C-F167-1AB96423582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1430E-85EE-D4EF-D20A-F566E737F823}"/>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A378344-C782-622D-495C-7C2BDAAB78B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3F74650-9B06-FA5B-2034-FA6632AA584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C626A12-CAF7-5AF0-E0BC-2B7E7FD4F70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0928E99-9739-B5B5-5AF3-85142315CCE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E5628116-AFA8-BF6E-AEBA-6AA352CD4C1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D6EBDF98-4B36-78CF-08FE-2C4093766D1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B13FFA1-F1D2-3F36-597F-51496EFA920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BBDD9B6-12FD-24B2-F039-59D1AD2B48B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3CEF38F-E5B2-16A4-0CCF-D4A2E0745FE6}"/>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B7BEC776-AE64-2C65-1D71-05819B8AE3F4}"/>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A4BDC5AE-376D-3D8C-E4E2-E546FFD3D646}"/>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69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1F73-B159-CEDB-0C4C-DDC81D037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6A2B03-EFC4-3D2A-0C62-0307D61A558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CB13561-7217-4A8E-B93F-D3682AE64B4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7C0628-4C36-6C0F-C608-9A1C6AE788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CB2338B8-607A-A78A-93EF-1A06E32C1308}"/>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51E291C9-E31C-5061-C679-833D4F7C63E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AC15AFD-18DC-FE2F-7EAF-58140ACA909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5CB5AA4-60F6-4910-EAD9-AD0DE014B47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BDFE4BC-6D80-52B9-03C3-0A359C89D76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3A725A5-E0BD-5719-BDA3-2C18ADAA1DE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BC3F3C1-1179-EB24-D897-DDA1CE8FE5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F0D557B-A80E-C2B1-AF49-D912F3BD0AD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2183ED01-FED1-C7E0-83A3-785425A0B02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1538D6E-119D-DECF-DC84-504C4871D0CE}"/>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11D04B95-17A2-B881-2F12-EB66EE4DFAA0}"/>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9" name="TextBox 18">
            <a:extLst>
              <a:ext uri="{FF2B5EF4-FFF2-40B4-BE49-F238E27FC236}">
                <a16:creationId xmlns:a16="http://schemas.microsoft.com/office/drawing/2014/main" id="{CA827011-C149-F591-2984-091A54BD9626}"/>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4125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A2BD-E669-00FF-21BB-80C5C9AC13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FF299-7014-F564-22BE-958EEEF6DA19}"/>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099989D-E672-5A4B-16F6-A26164EA896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2459F4-B7A9-E6D8-F094-81912F98B68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D55C922-C903-611E-B60A-0ECA308292C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9E4B256-094B-A1E2-ECDC-93D73237C13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873B595-9990-3062-64F1-0D578B26D7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1A569BA-94CC-DCBB-B3CE-304EBA46731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B9F5C28-FD57-5BB6-EC07-3E124BB3B0B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EEF76E67-C9EA-7B61-5626-0A33BD72FC1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D1C9EF7-7640-5842-3995-DAD7AB6B3A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9D01D3-927D-07E5-CA14-76031F3176B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B921F9A-3B1E-C3C0-8FA3-7792F115A5A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CA78FB5-19F7-319C-0C54-F49CCB97B439}"/>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969D1F7-2BEA-17B5-048E-844D773A9DC5}"/>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4BCB0902-F630-88F2-430B-EB922E59126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567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ED82-26B9-944A-E166-9347F06FF8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B7C96A-0C48-F4B5-59CE-2A953F3E931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338A205-004A-2C9E-DE01-E30DC771281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BD65F-F2CF-1F39-51D7-D91C6232B50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47083069-5281-1F66-993D-1BA7993AC4CA}"/>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69AA252-F6B4-0722-9015-6D0ED551CF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3215A9CF-B266-426F-E3DB-5D1B36CD28C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BB66CA3C-291A-9676-6439-711CD1DF9D5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016A387-6EEC-9484-CA0E-13AAA0D7C035}"/>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2C092C6-DBBC-C44F-8651-0D572FDDDC9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79CD0E-5A13-8E35-6354-0295A07C98E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6B57E66-BA2D-9CDA-EFB9-F7721954856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F4FD62D-9B70-2888-56E4-E693928A5697}"/>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28F5BC5-7F59-2CFC-320F-B352BC6E04E6}"/>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9D97E8B4-00C5-D04E-5FAB-2EF207A00CB7}"/>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A5981E8-29C1-A5C1-6A6B-F5284B896AA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DE55D4B-8A87-99DA-F70F-F8CF7BEC9EB1}"/>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8438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D7C9-C6FF-6357-D72E-D83098D2A0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F7B312-8971-22EE-3326-F8001BB883E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9257AD6-223F-E5E1-51A4-D712142EA4C6}"/>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A8FDC2-DD76-BC81-6C94-1570C7F93D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D709E106-BBDA-86C6-0F46-2A924CA8F9B0}"/>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7DA2A76-1C5C-4296-7DC6-85838948A824}"/>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0E01B3B-89BA-8039-8B9F-0389B04F00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682D21E-92C5-349F-5D43-D61CA08DAED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11401E5-94E6-BAC9-489B-07BAE752265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BF919A6-FFCE-FD23-484A-30DCAE6171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F09D2C1-21DE-13BF-FAEC-CE941AD8CB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0934D1A-4E37-3A4E-AB79-D2B11CB50E37}"/>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1B0BC82-4EC2-6068-2812-F5AE5927DD9F}"/>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2E1FDDF-5DEA-6DC9-16AD-6F5AE288437B}"/>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0DBB306-459C-C891-9077-6F4EBDA83DB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4631B7-990A-4293-39DB-DEB8A6EEB898}"/>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AD0258F-1A3B-E13E-C915-5EB9223174F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DAB6CBAE-71B4-E810-AF48-9A4C81484014}"/>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08EC0CD-2A39-DB9C-168D-655D3E28C5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B3DB4BDA-5793-8620-C6C4-095F813950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D87126C9-3E7C-37F8-B7BE-4513CBED1F8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DAD147D-B603-4F86-8A08-F604D4DD32D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003387A-A952-965D-34DB-B32EA90DB5A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809400B2-DCE1-F0CC-E078-EEFD1F3C89F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D73EA225-59EF-8534-B5DC-9EEF61F4BC1D}"/>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75D077A-CE40-B7E2-356D-D0072F914C6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671E07C5-8CB3-B3BE-0CB7-549969F1B69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771503CB-A0F3-195C-84CF-2748E035227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AFF3C6E4-6210-1440-5544-7A1E035F880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0B24BF06-8290-97E3-6FC6-16F22EF71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65DCC96F-841E-7F20-02C9-943C1A631F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42E709B1-F785-4974-BB3C-E0A9EF35C83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7D55C39F-A356-C5C7-FDD1-03D86158ADD2}"/>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7788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6E06-8591-2F9B-BEEE-90A9A4BE43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D35948-DF46-C14F-FA1F-9C95885F0C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BA2DD56-9FB2-C1E4-816A-D0B7CFFBF1F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B003A-8040-702D-D991-F298C9445518}"/>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24914F2-9E95-390B-0DED-2B219335E8D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692EA34-003E-EFA7-93CB-EAFBDC6A713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04DE54AD-B370-DC24-23F4-03A4EA08A95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91CCAD06-65C6-B65A-9125-953D453FE6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53FDBEC-307D-3B9C-2C3F-58AE444B6BA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D301602-A3F0-66B9-4951-C389C5ADEEA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FC839759-FEAC-A4F8-D1FD-68A8886DEFA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AADD4E-A4C9-75CC-861B-D398338298A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D711A16-EF2A-D8A7-ADFE-98C2F5DB4872}"/>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C2381A4D-5230-033A-53D4-4F6A9D475352}"/>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8BE38AEA-5D96-D4B1-135E-6372EE7232F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7A16C0A1-FC05-30A4-55F9-7134BC03A819}"/>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73A03164-420D-10BC-59B6-589A3C19479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BC0D6A00-E81B-AFF1-8F15-8915309422CF}"/>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055433FA-029B-E51F-F14A-C090C394257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6E01F138-545B-C564-FD50-13B21957B0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88C221B-EA66-5CE0-83E6-5406A55C84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49AC0D4-6352-48B1-6899-CDED51053BF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55D80E5-C806-310D-413E-AFFCB42B614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34868FE-0BDA-C251-2138-65150458F6B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E47FD9D-6E73-DCA1-A494-F71ACCC1077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FB3C3CB1-E6FD-BD83-5263-280A18C1598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1DCBCCF-F90B-A257-165A-C641E2F77FC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96C3440-05CB-3D54-17C1-F6DCC1421A4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814A199B-161D-54A1-56E2-BCDA3B3C60D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65F2D8E-2972-E96F-E8F7-002A094FD72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AB020AB-15A2-890D-E8A5-FBEB123D4AFC}"/>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ED6406C-1A46-36D3-F503-BA8277F4061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1F725A7D-E1FD-AA2B-38DA-B6B8C51CDF8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026983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E14-B246-0E53-FAD2-A1FA3FCD8C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35CE12-3DEC-E4C6-705A-C7FB92D78C6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5F8AC5-B021-4B29-A958-4AAE905896E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E76027F-15DD-DB78-4D72-EF8390A49AD1}"/>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D85D657-73B8-BA03-E053-7CA3C6E91B5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EFA981CD-7FEB-B475-A9F8-8FB454549B52}"/>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C6E969E-E0D2-A336-7487-83DACBA93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8FD1C4B-DCEB-A9C1-2696-C21C7F49DEC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A7083E1-0BC2-349F-6CFA-123883DECD6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24B4F48-5F22-5B76-8397-2056BFE28BB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97807C4-8B89-4620-222A-097936D971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BFB5640-EA88-C8A7-40ED-2146A05C6BA9}"/>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75CF0F7-5C27-F8F1-6C24-54C6A13CFB6C}"/>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6087F1A7-F7DA-97E1-5BC5-9A0D6AAF2BD7}"/>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627653-225E-91A9-DEA3-42A3724870D3}"/>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2075AF6-A817-4BEB-5BE8-6AE2F8E8367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16300D0F-5932-5C51-5B34-CF17DC107D9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674900B3-252F-0E99-BE3F-C9EFCA31EF4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D1929D-BEA2-B309-D773-C3D3797236E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FEB6264-E1BF-A475-E535-926126E0461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92F996B-CB12-C5DF-9978-53A62DA30A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0455D66C-C731-4BDB-6904-5AB994C0577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5568D61-6120-70F7-DC53-2421E1906EA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BDCF9446-ABB9-A9DF-2FF0-6B674163FB7B}"/>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22B2FD9B-92DF-0563-57AE-1C56B029AA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907EC1C-3117-7BFD-4BCF-12DB63F26F4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E99B2EC-8DB1-A06C-1054-569DC5A8001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D8501E1B-A7FC-788D-A507-F1CEC0BF71E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9AB633B7-D55A-0BD5-F332-326D9231F3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066F4E91-5780-63CF-2363-B7B0B6384CF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E6AFC96F-1521-184E-72D9-3E5C7C694FD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A65FBE05-97E7-85E9-FA5A-815F2C85F4A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AFAFE7C-C488-D9D1-9742-BA1BD7F966D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2524063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A626-BBAD-BFBD-7180-527AF11FF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6385C-ABA2-174D-6878-9AB0219090C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CFBDC-D2EC-6278-838F-4556103FAF57}"/>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B936F07-E741-3543-445D-F20A6F4E67D5}"/>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B418C9D-53A0-C7A5-7A1D-82CECA7B42F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F46D818-8EAF-5B1D-0A77-1CCB24F913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CFF1F76-B98A-2E79-7F88-CDF2629B21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6ECEE8A-8536-1E7F-9E86-2CAFCF10B29F}"/>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3DEF933-66F8-6A15-3113-D4CA04B0C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6F78B79-1FE0-94A2-A9F9-828C6EE3FE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69474AA-AB81-F93A-852D-A21CC31AAAD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B313B740-0003-C407-50B7-6E3C7DCF6457}"/>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E35C7D5-9A39-213D-999A-92F87627EF6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E028FDE-FE5B-DAFA-1EAC-CB0B902C2CD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3B4EA480-46F9-2DC4-C32F-EBCB9D25A4F7}"/>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4FD49CBC-4948-19CD-025F-6CA85A9019A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052BCD9-AC90-E11D-E696-6E10136A9385}"/>
                </a:ext>
              </a:extLst>
            </p:cNvPr>
            <p:cNvGrpSpPr/>
            <p:nvPr/>
          </p:nvGrpSpPr>
          <p:grpSpPr>
            <a:xfrm>
              <a:off x="1303110" y="1356663"/>
              <a:ext cx="3268890" cy="912967"/>
              <a:chOff x="582919" y="134337"/>
              <a:chExt cx="6886117" cy="1923225"/>
            </a:xfrm>
          </p:grpSpPr>
          <p:sp>
            <p:nvSpPr>
              <p:cNvPr id="20" name="Rectangle 19">
                <a:extLst>
                  <a:ext uri="{FF2B5EF4-FFF2-40B4-BE49-F238E27FC236}">
                    <a16:creationId xmlns:a16="http://schemas.microsoft.com/office/drawing/2014/main" id="{86D6E9F1-4494-DB73-7FC0-AAD5906488C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6E1703FA-892C-CAB0-1DEF-1110AF3285E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94F93AB-B04D-2212-548D-5AB3D0C2A12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A228C0AF-2C12-3D80-53B1-A854D602AA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C784C51-FE8F-FAF6-0D48-7C214D40ADA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76B7DBC-CE0D-EB27-A091-2CAF1E549DE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4A50C2FC-E187-1EB1-22F6-A74822D6138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7BF74EB9-D0C0-C7C5-6252-5E93EBBEDB7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7840B70-0C18-B662-141D-D84F11B50F4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E51980B3-9587-0557-1A47-0E7A7B9653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F36DEF1E-8270-C867-04F5-A3601B9B56B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8CE18EA-512B-3BDB-6EBE-703E487392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E321C7F-50CB-3522-63AA-22169CE0D51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737EE06-9D78-0EE5-9E26-2ED91C9F517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C9D12441-35E6-9439-1D9E-AF361710D2D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C89ECDB7-6761-23EB-7777-51653DF02601}"/>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3813051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1D7A-0679-453A-62C5-5DBA0E604A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3E91-8952-AA2E-63A0-58626D3A713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2226C71-0AA3-1B52-EC2C-36E5026DCE8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2557182-87DD-CA1B-38E8-B87265C626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72EBB17-2A97-5076-1FE9-A4F428FE0AF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18EBE720-B278-D397-A5DC-E5F6A3AE3BF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1E54A4E-8EEB-B846-74D8-11ADEB08AE2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4C6402D-33BF-BD8E-811A-9CDE8254F47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54E66DB-AEAB-DEB8-01EF-8218B1A6893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4CBDFDFD-5C65-F327-89CF-9B75D6EBA23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2DB43EB-6495-E53D-E58F-6EEAABF26C2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E9D3FC9-0731-9D03-0368-B441CBCC039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53087392-46E2-0855-E742-DF65C80C9B7E}"/>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50B30F9F-CA3D-7E80-4648-BACB65521502}"/>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D3B9862C-C559-1E1E-C16F-F408E64BCFC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E665ED3D-B7E1-A88F-C479-5F0110690499}"/>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A371371-41CC-590A-A3C8-AC7C853BB92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7184FD-CA83-6B24-8DC3-D8594D1BEFF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B83138A8-DF0E-262A-3C55-16424C81912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ABD5105-4F15-C3A6-A443-30FE901574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C112089-16F9-0A3A-FDF8-9080F108683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C0769ED-20A2-C897-5C85-9B1693C0A30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CA5B2112-B46C-F8D7-50E4-871ED41D2F83}"/>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DD2079-0FD9-6A38-4473-7C820C3398C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3C8F1EC-4F41-E658-2E17-859B6A5D2E5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7737C14-C815-FC7C-A824-485AAAEF917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C129D5C7-C9A6-DF59-B7F9-F461A9851D9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296D4C9-8E93-3848-B87A-6E3644878CD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3D81AE7-6CFF-71D0-9D43-D894AA34D04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31BC5EA3-1CD0-14D2-10B6-DA0B8134766D}"/>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73A19B8-2113-23C0-E026-4D1E3EC963D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42FC54D-D6B4-60DB-7F92-416BD2A9755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C42E856-17CA-1DE3-AD6D-6A69F9902AB4}"/>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500"/>
                                        <p:tgtEl>
                                          <p:spTgt spid="13"/>
                                        </p:tgtEl>
                                      </p:cBhvr>
                                    </p:animEffect>
                                    <p:anim calcmode="lin" valueType="num">
                                      <p:cBhvr>
                                        <p:cTn id="12" dur="500"/>
                                        <p:tgtEl>
                                          <p:spTgt spid="13"/>
                                        </p:tgtEl>
                                        <p:attrNameLst>
                                          <p:attrName>ppt_x</p:attrName>
                                        </p:attrNameLst>
                                      </p:cBhvr>
                                      <p:tavLst>
                                        <p:tav tm="0">
                                          <p:val>
                                            <p:strVal val="ppt_x"/>
                                          </p:val>
                                        </p:tav>
                                        <p:tav tm="100000">
                                          <p:val>
                                            <p:strVal val="ppt_x"/>
                                          </p:val>
                                        </p:tav>
                                      </p:tavLst>
                                    </p:anim>
                                    <p:anim calcmode="lin" valueType="num">
                                      <p:cBhvr>
                                        <p:cTn id="13" dur="500"/>
                                        <p:tgtEl>
                                          <p:spTgt spid="13"/>
                                        </p:tgtEl>
                                        <p:attrNameLst>
                                          <p:attrName>ppt_y</p:attrName>
                                        </p:attrNameLst>
                                      </p:cBhvr>
                                      <p:tavLst>
                                        <p:tav tm="0">
                                          <p:val>
                                            <p:strVal val="ppt_y"/>
                                          </p:val>
                                        </p:tav>
                                        <p:tav tm="100000">
                                          <p:val>
                                            <p:strVal val="ppt_y+.1"/>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99B-3EA8-8DF8-201A-3C536377A2F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6CA5DE-66D5-4F34-22D1-1C9579DB95D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6F7A1D1-D7CA-DCB2-B18F-938839C2B154}"/>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BB1DBA3-C72A-06DC-F4F7-14B3392BCF20}"/>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ABEFF424-3170-C81D-18D7-1468775451BD}"/>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E795B43-CB87-950D-BB2A-FF6E9732717C}"/>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E48254D4-0034-91A9-93F4-B4DA108A5D7B}"/>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D0129A-63C6-0B7B-DA61-982CA76577F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CA907DA-3ACE-8A9F-6A8C-4189FF7D912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39CAE10-7FAF-F3B8-EB84-8D249B0A243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0532F94C-2642-BE0E-B90E-60B8FDF36C2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FD59969-7DF4-06F0-8759-65EC20F40E6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494AF00-D33D-19DF-EA29-FA30B1D4EB3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6CE8EB6-338D-B6D5-3634-DA8EBE3DB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34CEF3B-9822-F915-2F02-1296E9AE72D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6F536DA-159E-87D5-599E-DAD25E8BB3D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2284F548-604B-7E38-69D1-8D019039F5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31A58F5-9792-A2A5-0453-121B30100EA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9A9602D-DAAF-446C-8F4C-FC6E9CEFFC5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FE151B1D-3950-85F2-A9C3-23869C53592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8DF429B7-13C2-A1CD-FA6E-D85DEB93583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72324BE-8FCE-BA5C-F32C-EB4C5E3FD5E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6653A18-F1D0-1906-9263-06FD7D1306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636B66F-402E-D400-83F4-FA0011046EC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F388A15-9356-3753-60BD-5CE75E5C9AE7}"/>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4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2768-431E-87CA-9B7B-4F1C7288A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48DB41-7087-95F2-FAC1-7D71211A71B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9C20F4-3A8D-CD4F-D0AB-60DAA4FAE6D0}"/>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273BF6-9933-817F-7ED2-7B8253FD796B}"/>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741F000E-A660-1DC9-A388-220CF51CE118}"/>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B17B4F4-A91B-DF6F-262F-84F1ABF47B45}"/>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F1F36780-586A-5120-3A6B-631BAD4D9A33}"/>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2B8AF8-E29A-648E-E722-F06BF3944F5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3B8504-FDFD-ADDC-7B35-D3A27CCF35D5}"/>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FC757DD9-0841-EE01-2149-4001F6A32FB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4F5799C4-6539-933A-72E1-0B7AE6B1CE5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175A5D08-1471-8B91-DF8F-74A0B5BAA65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92FD8CF-C114-F658-0E65-1B0EBB8BEDE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DA3396F-8052-1931-D6D0-B2E93716430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579047F6-55D4-E76A-9BF4-563A1CE3F94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5FFD51E-C60F-1402-952C-3C2C6AE54DF0}"/>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9449B93-FD55-AD3F-4F68-3F70FDF7E61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4DF078BF-EDA8-4753-A4AD-897270EAE06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E38FE02-00E6-CD51-E801-B64724D5F72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10BEC62E-540E-7EB3-F8A9-2358953380C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E9135189-DD70-0231-34E0-D36CA25B338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629120B-7591-58C2-3114-F7DC1C60630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FCB81071-04FA-80B6-C5DD-3B849D217489}"/>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1F8F600-D6C2-A541-C572-5ACE2954908D}"/>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E22E3411-297B-B62E-DEDA-A8DB32A3C25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22966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95-512E-3AAD-99DF-A3A9ECC82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8214B-7935-26F9-2992-32BB2339922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FC63691-863F-95ED-E957-34A56EFAA85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DED0CC-4048-CAD7-B37E-9F1BAA768F0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FBD786E5-0EC0-7FE0-9423-A00010A867E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F74BCDF5-868E-A3A6-CF66-8BB6753617B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D152D160-F4C7-E317-B6FB-C5252AAA6365}"/>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6E46921D-22DE-7733-ED4E-4D2493FB613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39CD7144-BA1D-67F6-F58D-3A60D8CB20F7}"/>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20130BD-E253-BF6B-73D7-F1009D28B0D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AFCD0BD2-ED7B-93D0-86B1-B4A97E00900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4684EFB-624A-2FE5-B362-7C99300D240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4B649CAC-13F6-0E35-0332-784540B8A61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DDA3125F-DA00-6D9B-7C56-E72E0F44709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AEAA32A-39FE-5A82-C528-7ADF9F529B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3EAB46C4-0015-8A41-3BEF-EC10FC608347}"/>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BF3CF65B-1E92-A4F0-80EF-9AF6D0E6BB8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6E1EEE6-F1AD-DC26-9636-2445C7E8397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650DD22-99AF-7C64-33F7-36776653144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EB28F8A1-961E-FE04-CFD6-9033FC90BA2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85897A6E-F5E1-D404-EB20-0B8F76C8366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9CF6391-7484-26FF-F3A8-23D4C66F758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2E633058-4C55-D99C-108E-A4AFEBF392DF}"/>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95D3461-E1D0-C33B-18BB-2BFCFC5FC044}"/>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9D23233-808E-12CC-F050-585AE44D63E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3" name="TextBox 2">
            <a:extLst>
              <a:ext uri="{FF2B5EF4-FFF2-40B4-BE49-F238E27FC236}">
                <a16:creationId xmlns:a16="http://schemas.microsoft.com/office/drawing/2014/main" id="{E19B82F8-D9FC-067C-2DAF-7334E0B8F842}"/>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34270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AB87-E844-DB37-8226-F96BAF57DF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7A5A5A-5C28-5367-F8D1-CF894409E4F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45E036A9-E7D9-019B-D018-2615DC2E88F9}"/>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2B57E-46CC-1851-A679-91AB62BB283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ED1A2D7-1C42-0804-CAA9-1796FE9943A6}"/>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92AFBE8-FF48-3EAD-4035-CBAF93141F69}"/>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853F331-6BE8-E973-B582-D93599798C0B}"/>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0F5AABBB-D2B1-D9F8-6181-C3252B89109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C07C8179-35B5-67F3-B825-8D32D7BC0D4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39A76C87-9647-B1CF-F88E-D2789BAE79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059F614-517E-4718-EBB0-EDCB9262774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726C273-8670-B5F4-C966-9DB44B4DB9B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2436E4A1-242A-7CB9-A3DF-AB19785742D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A99CE5C-FE16-BFF2-11CA-935CB9A3079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DCACF7C-7486-933F-974B-007AE7ECFFC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A07744E-7821-13E0-B9CE-4A0D634B64AF}"/>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557FF220-6EC0-96D6-BF51-9DF87912D04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0265F03-552B-AEE0-EACB-94C84223CA8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BDCB9A7A-468B-A128-DA19-259EDFE37DA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0706E254-2775-D46E-3418-EC1C0B5BA93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8430347-7564-A453-61F4-E2F3C1744AB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C75F48C-7B01-B2B0-23BD-C6816D1F992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CD7B0F3-CB5B-34FE-D7AD-0889F8C2F25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12AF64F-EC89-1A4B-E986-70793A7D7381}"/>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3F8F903E-4F9C-3082-B018-67A7C96BA8D6}"/>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4" name="TextBox 3">
            <a:extLst>
              <a:ext uri="{FF2B5EF4-FFF2-40B4-BE49-F238E27FC236}">
                <a16:creationId xmlns:a16="http://schemas.microsoft.com/office/drawing/2014/main" id="{CCBDBE1F-2988-2F9E-2D59-3B629F4D854E}"/>
              </a:ext>
            </a:extLst>
          </p:cNvPr>
          <p:cNvSpPr txBox="1"/>
          <p:nvPr/>
        </p:nvSpPr>
        <p:spPr>
          <a:xfrm>
            <a:off x="5414614"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0624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4EEE-BF74-1F19-3453-52BA363F06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1A559B-160C-0443-8171-90C668D7970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09604A3-CE88-048E-6E3D-8287AAAD3742}"/>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37AE1-FC9E-4155-AAD8-2EA8C4BD2945}"/>
              </a:ext>
            </a:extLst>
          </p:cNvPr>
          <p:cNvSpPr txBox="1"/>
          <p:nvPr/>
        </p:nvSpPr>
        <p:spPr>
          <a:xfrm>
            <a:off x="1507799" y="1565928"/>
            <a:ext cx="5707140" cy="584775"/>
          </a:xfrm>
          <a:prstGeom prst="rect">
            <a:avLst/>
          </a:prstGeom>
          <a:noFill/>
        </p:spPr>
        <p:txBody>
          <a:bodyPr wrap="square" rtlCol="0">
            <a:spAutoFit/>
          </a:bodyPr>
          <a:lstStyle/>
          <a:p>
            <a:pPr algn="ctr"/>
            <a:r>
              <a:rPr lang="en-US" sz="3200">
                <a:solidFill>
                  <a:schemeClr val="accent2"/>
                </a:solidFill>
                <a:latin typeface="+mj-lt"/>
              </a:rPr>
              <a:t>ArrayList&lt;Produce&gt; list;</a:t>
            </a:r>
          </a:p>
        </p:txBody>
      </p:sp>
    </p:spTree>
    <p:extLst>
      <p:ext uri="{BB962C8B-B14F-4D97-AF65-F5344CB8AC3E}">
        <p14:creationId xmlns:p14="http://schemas.microsoft.com/office/powerpoint/2010/main" val="41489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516E5-E57E-7381-2E7C-51E53A0D98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646929-EA28-8F6D-F6E1-9B52C68D11D9}"/>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259963591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F02FB-B7DF-97DD-7818-C51B6949A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4A67B-6B69-6D54-03A9-4FB683336C89}"/>
              </a:ext>
            </a:extLst>
          </p:cNvPr>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8632147-3248-4A9D-2009-B918E8713B1B}"/>
                  </a:ext>
                </a:extLst>
              </p:cNvPr>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is a kind of </a:t>
                </a:r>
                <a:r>
                  <a:rPr lang="en-US" b="1"/>
                  <a:t>list</a:t>
                </a:r>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contains</a:t>
                </a:r>
              </a:p>
              <a:p>
                <a:pPr lvl="2"/>
                <a:r>
                  <a:rPr lang="en-US" b="1"/>
                  <a:t>append</a:t>
                </a:r>
                <a:r>
                  <a:rPr lang="en-US"/>
                  <a:t> (push back) a new element to the end (back)</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p:sp>
            <p:nvSpPr>
              <p:cNvPr id="3" name="Content Placeholder 2">
                <a:extLst>
                  <a:ext uri="{FF2B5EF4-FFF2-40B4-BE49-F238E27FC236}">
                    <a16:creationId xmlns:a16="http://schemas.microsoft.com/office/drawing/2014/main" id="{18632147-3248-4A9D-2009-B918E8713B1B}"/>
                  </a:ext>
                </a:extLst>
              </p:cNvPr>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5931180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5F14-72C5-0EDC-6652-74FD4632536A}"/>
              </a:ext>
            </a:extLst>
          </p:cNvPr>
          <p:cNvSpPr>
            <a:spLocks noGrp="1"/>
          </p:cNvSpPr>
          <p:nvPr>
            <p:ph type="title"/>
          </p:nvPr>
        </p:nvSpPr>
        <p:spPr/>
        <p:txBody>
          <a:bodyPr/>
          <a:lstStyle/>
          <a:p>
            <a:r>
              <a:rPr lang="en-US" b="1" i="0" u="none" strike="noStrike">
                <a:solidFill>
                  <a:srgbClr val="445588"/>
                </a:solidFill>
                <a:effectLst/>
                <a:latin typeface="Consolas" panose="020B0609020204030204" pitchFamily="49" charset="0"/>
                <a:cs typeface="Consolas" panose="020B0609020204030204" pitchFamily="49" charset="0"/>
              </a:rPr>
              <a:t>ArrayList&lt;ElementType&gt;</a:t>
            </a:r>
            <a:endParaRPr lang="en-US"/>
          </a:p>
        </p:txBody>
      </p:sp>
      <p:sp>
        <p:nvSpPr>
          <p:cNvPr id="3" name="Content Placeholder 2">
            <a:extLst>
              <a:ext uri="{FF2B5EF4-FFF2-40B4-BE49-F238E27FC236}">
                <a16:creationId xmlns:a16="http://schemas.microsoft.com/office/drawing/2014/main" id="{EB8C6474-E381-F624-B4C3-53426CD4BE47}"/>
              </a:ext>
            </a:extLst>
          </p:cNvPr>
          <p:cNvSpPr>
            <a:spLocks noGrp="1"/>
          </p:cNvSpPr>
          <p:nvPr>
            <p:ph sz="quarter" idx="10"/>
          </p:nvPr>
        </p:nvSpPr>
        <p:spPr/>
        <p:txBody>
          <a:bodyPr>
            <a:noAutofit/>
          </a:bodyPr>
          <a:lstStyle/>
          <a:p>
            <a:pPr marL="0" indent="0">
              <a:buNone/>
            </a:pPr>
            <a:r>
              <a:rPr lang="en-US" sz="2400" b="1" i="0" u="none" strike="noStrike">
                <a:solidFill>
                  <a:srgbClr val="333333"/>
                </a:solidFill>
                <a:effectLst/>
                <a:latin typeface="Consolas" panose="020B0609020204030204" pitchFamily="49" charset="0"/>
                <a:cs typeface="Consolas" panose="020B0609020204030204" pitchFamily="49" charset="0"/>
              </a:rPr>
              <a:t>class</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445588"/>
                </a:solidFill>
                <a:effectLst/>
                <a:latin typeface="Consolas" panose="020B0609020204030204" pitchFamily="49" charset="0"/>
                <a:cs typeface="Consolas" panose="020B0609020204030204" pitchFamily="49" charset="0"/>
              </a:rPr>
              <a:t>ArrayList</a:t>
            </a:r>
            <a:r>
              <a:rPr lang="en-US" sz="2400" b="0" i="0" u="none" strike="noStrike">
                <a:solidFill>
                  <a:srgbClr val="333333"/>
                </a:solidFill>
                <a:effectLst/>
                <a:latin typeface="Consolas" panose="020B0609020204030204" pitchFamily="49" charset="0"/>
                <a:cs typeface="Consolas" panose="020B0609020204030204" pitchFamily="49" charset="0"/>
              </a:rPr>
              <a:t>&lt;</a:t>
            </a:r>
            <a:r>
              <a:rPr lang="en-US" sz="2400" b="1" i="0" u="none" strike="noStrike">
                <a:solidFill>
                  <a:srgbClr val="445588"/>
                </a:solidFill>
                <a:effectLst/>
                <a:latin typeface="Consolas" panose="020B0609020204030204" pitchFamily="49" charset="0"/>
                <a:cs typeface="Consolas" panose="020B0609020204030204" pitchFamily="49" charset="0"/>
              </a:rPr>
              <a:t>ElementType</a:t>
            </a:r>
            <a:r>
              <a:rPr lang="en-US" sz="2400" b="0" i="0" u="none" strike="noStrike">
                <a:solidFill>
                  <a:srgbClr val="333333"/>
                </a:solidFill>
                <a:effectLst/>
                <a:latin typeface="Consolas" panose="020B0609020204030204" pitchFamily="49" charset="0"/>
                <a:cs typeface="Consolas" panose="020B0609020204030204" pitchFamily="49" charset="0"/>
              </a:rPr>
              <a:t>&gt; {</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(ElementType element); </a:t>
            </a:r>
            <a:r>
              <a:rPr lang="en-US" sz="2400" b="0" i="0" u="none" strike="noStrike">
                <a:solidFill>
                  <a:srgbClr val="007B00"/>
                </a:solidFill>
                <a:effectLst/>
                <a:latin typeface="Consolas" panose="020B0609020204030204" pitchFamily="49" charset="0"/>
                <a:cs typeface="Consolas" panose="020B0609020204030204" pitchFamily="49" charset="0"/>
              </a:rPr>
              <a:t>// to end</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0" i="0" u="none" strike="noStrike">
                <a:solidFill>
                  <a:srgbClr val="333333"/>
                </a:solidFill>
                <a:effectLst/>
                <a:latin typeface="Consolas" panose="020B0609020204030204" pitchFamily="49" charset="0"/>
                <a:cs typeface="Consolas" panose="020B0609020204030204" pitchFamily="49" charset="0"/>
              </a:rPr>
              <a:t>ElementType </a:t>
            </a:r>
            <a:r>
              <a:rPr lang="en-US" sz="2400" b="1" i="0" u="none" strike="noStrike">
                <a:solidFill>
                  <a:srgbClr val="990000"/>
                </a:solidFill>
                <a:effectLst/>
                <a:latin typeface="Consolas" panose="020B0609020204030204" pitchFamily="49" charset="0"/>
                <a:cs typeface="Consolas" panose="020B0609020204030204" pitchFamily="49" charset="0"/>
              </a:rPr>
              <a:t>get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remove</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size</a:t>
            </a:r>
            <a:r>
              <a:rPr lang="en-US" sz="2400" b="0" i="0" u="none" strike="noStrike">
                <a:solidFill>
                  <a:srgbClr val="333333"/>
                </a:solidFill>
                <a:effectLst/>
                <a:latin typeface="Consolas" panose="020B0609020204030204" pitchFamily="49" charset="0"/>
                <a:cs typeface="Consolas" panose="020B0609020204030204" pitchFamily="49" charset="0"/>
              </a:rPr>
              <a: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boolean</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isEmpty</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0" i="0" u="none" strike="noStrike">
                <a:solidFill>
                  <a:srgbClr val="007B00"/>
                </a:solidFill>
                <a:effectLst/>
                <a:latin typeface="Consolas" panose="020B0609020204030204" pitchFamily="49" charset="0"/>
                <a:cs typeface="Consolas" panose="020B0609020204030204" pitchFamily="49" charset="0"/>
              </a:rPr>
              <a:t>// (list.size() == 0)</a:t>
            </a:r>
            <a:endParaRPr lang="en-US" sz="2400" b="0" i="0" u="none" strike="noStrike">
              <a:solidFill>
                <a:srgbClr val="333333"/>
              </a:solidFill>
              <a:effectLst/>
              <a:latin typeface="Consolas" panose="020B0609020204030204" pitchFamily="49" charset="0"/>
              <a:cs typeface="Consolas" panose="020B0609020204030204" pitchFamily="49" charset="0"/>
            </a:endParaRPr>
          </a:p>
          <a:p>
            <a:pPr marL="0" indent="0">
              <a:buNone/>
            </a:pPr>
            <a:r>
              <a:rPr lang="en-US" sz="2400" b="0" i="0" u="none" strike="noStrike">
                <a:solidFill>
                  <a:srgbClr val="333333"/>
                </a:solidFill>
                <a:effectLst/>
                <a:latin typeface="Consolas" panose="020B0609020204030204" pitchFamily="49" charset="0"/>
                <a:cs typeface="Consolas" panose="020B0609020204030204" pitchFamily="49" charset="0"/>
              </a:rPr>
              <a:t>}</a:t>
            </a: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076855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97EC-C22E-28B1-1C5E-4A04E2A6429D}"/>
              </a:ext>
            </a:extLst>
          </p:cNvPr>
          <p:cNvSpPr>
            <a:spLocks noGrp="1"/>
          </p:cNvSpPr>
          <p:nvPr>
            <p:ph type="title"/>
          </p:nvPr>
        </p:nvSpPr>
        <p:spPr/>
        <p:txBody>
          <a:bodyPr/>
          <a:lstStyle/>
          <a:p>
            <a:r>
              <a:rPr lang="en-US" b="1" i="0" u="none" strike="noStrike">
                <a:solidFill>
                  <a:schemeClr val="bg1"/>
                </a:solidFill>
                <a:effectLst/>
                <a:latin typeface="Consolas" panose="020B0609020204030204" pitchFamily="49" charset="0"/>
                <a:cs typeface="Consolas" panose="020B0609020204030204" pitchFamily="49" charset="0"/>
              </a:rPr>
              <a:t>ArrayList</a:t>
            </a:r>
            <a:r>
              <a:rPr lang="en-US" i="0" u="none" strike="noStrike">
                <a:effectLst/>
                <a:latin typeface="Consolas" panose="020B0609020204030204" pitchFamily="49" charset="0"/>
                <a:cs typeface="Consolas" panose="020B0609020204030204" pitchFamily="49" charset="0"/>
              </a:rPr>
              <a:t>&lt;ElementType&gt;</a:t>
            </a:r>
            <a:endParaRPr lang="en-US"/>
          </a:p>
        </p:txBody>
      </p:sp>
      <p:sp>
        <p:nvSpPr>
          <p:cNvPr id="3" name="Content Placeholder 2">
            <a:extLst>
              <a:ext uri="{FF2B5EF4-FFF2-40B4-BE49-F238E27FC236}">
                <a16:creationId xmlns:a16="http://schemas.microsoft.com/office/drawing/2014/main" id="{681648B7-E72C-A369-D50C-5A1D3C7AA906}"/>
              </a:ext>
            </a:extLst>
          </p:cNvPr>
          <p:cNvSpPr>
            <a:spLocks noGrp="1"/>
          </p:cNvSpPr>
          <p:nvPr>
            <p:ph sz="quarter" idx="10"/>
          </p:nvPr>
        </p:nvSpPr>
        <p:spPr/>
        <p:txBody>
          <a:bodyPr/>
          <a:lstStyle/>
          <a:p>
            <a:r>
              <a:rPr lang="en-US"/>
              <a:t>Java's </a:t>
            </a:r>
            <a:r>
              <a:rPr lang="en-US" sz="1800" b="1" i="0" u="none" strike="noStrike">
                <a:solidFill>
                  <a:srgbClr val="00007F"/>
                </a:solidFill>
                <a:effectLst/>
                <a:latin typeface="Consolas" panose="020B0609020204030204" pitchFamily="49" charset="0"/>
                <a:cs typeface="Consolas" panose="020B0609020204030204" pitchFamily="49" charset="0"/>
              </a:rPr>
              <a:t>ArrayList</a:t>
            </a:r>
            <a:r>
              <a:rPr lang="en-US" sz="1800" b="1" i="0" u="none" strike="noStrike">
                <a:effectLst/>
                <a:latin typeface="Consolas" panose="020B0609020204030204" pitchFamily="49" charset="0"/>
                <a:cs typeface="Consolas" panose="020B0609020204030204" pitchFamily="49" charset="0"/>
              </a:rPr>
              <a:t>&lt;ElementType&gt;</a:t>
            </a:r>
            <a:r>
              <a:rPr lang="en-US"/>
              <a:t> is </a:t>
            </a:r>
            <a:r>
              <a:rPr lang="en-US" b="1"/>
              <a:t>generic</a:t>
            </a:r>
            <a:r>
              <a:rPr lang="en-US"/>
              <a:t>, which means</a:t>
            </a:r>
            <a:br>
              <a:rPr lang="en-US"/>
            </a:br>
            <a:r>
              <a:rPr lang="en-US"/>
              <a:t>you choose </a:t>
            </a:r>
            <a:r>
              <a:rPr lang="en-US" i="0" u="none" strike="noStrike">
                <a:effectLst/>
                <a:latin typeface="Consolas" panose="020B0609020204030204" pitchFamily="49" charset="0"/>
                <a:cs typeface="Consolas" panose="020B0609020204030204" pitchFamily="49" charset="0"/>
              </a:rPr>
              <a:t>ElementType</a:t>
            </a:r>
            <a:r>
              <a:rPr lang="en-US"/>
              <a:t> when you instantiate the class</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Thing</a:t>
            </a:r>
            <a:r>
              <a:rPr lang="en-US" i="0" u="none" strike="noStrike">
                <a:effectLst/>
                <a:latin typeface="+mj-lt"/>
                <a:cs typeface="Consolas" panose="020B0609020204030204" pitchFamily="49" charset="0"/>
              </a:rPr>
              <a:t>&gt; list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ArrayList&lt;Thing&gt;&gt;</a:t>
            </a:r>
            <a:r>
              <a:rPr lang="en-US" i="0" u="none" strike="noStrike">
                <a:effectLst/>
                <a:latin typeface="+mj-lt"/>
                <a:cs typeface="Consolas" panose="020B0609020204030204" pitchFamily="49" charset="0"/>
              </a:rPr>
              <a:t>&gt; lists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Integer</a:t>
            </a:r>
            <a:r>
              <a:rPr lang="en-US" i="0" u="none" strike="noStrike">
                <a:effectLst/>
                <a:latin typeface="+mj-lt"/>
                <a:cs typeface="Consolas" panose="020B0609020204030204" pitchFamily="49" charset="0"/>
              </a:rPr>
              <a:t>&gt; numbers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2"/>
            <a:r>
              <a:rPr lang="en-US" b="1" i="0" u="none" strike="noStrike">
                <a:effectLst/>
                <a:cs typeface="Consolas" panose="020B0609020204030204" pitchFamily="49" charset="0"/>
              </a:rPr>
              <a:t>NOTE: </a:t>
            </a:r>
            <a:r>
              <a:rPr lang="en-US" i="0" u="none" strike="noStrike">
                <a:effectLst/>
                <a:cs typeface="Consolas" panose="020B0609020204030204" pitchFamily="49" charset="0"/>
              </a:rPr>
              <a:t>In between the angle brackets, use...</a:t>
            </a:r>
          </a:p>
          <a:p>
            <a:pPr lvl="3"/>
            <a:r>
              <a:rPr lang="en-US" i="0" u="none" strike="noStrike">
                <a:solidFill>
                  <a:srgbClr val="00007F"/>
                </a:solidFill>
                <a:effectLst/>
                <a:latin typeface="+mj-lt"/>
                <a:cs typeface="Consolas" panose="020B0609020204030204" pitchFamily="49" charset="0"/>
              </a:rPr>
              <a:t>Boolean</a:t>
            </a:r>
            <a:r>
              <a:rPr lang="en-US">
                <a:cs typeface="Consolas" panose="020B0609020204030204" pitchFamily="49" charset="0"/>
              </a:rPr>
              <a:t> 		instead of </a:t>
            </a:r>
            <a:r>
              <a:rPr lang="en-US">
                <a:solidFill>
                  <a:srgbClr val="0432FF"/>
                </a:solidFill>
                <a:latin typeface="+mj-lt"/>
                <a:cs typeface="Consolas" panose="020B0609020204030204" pitchFamily="49" charset="0"/>
              </a:rPr>
              <a:t>boolean</a:t>
            </a:r>
          </a:p>
          <a:p>
            <a:pPr lvl="3"/>
            <a:r>
              <a:rPr lang="en-US" i="0" u="none" strike="noStrike">
                <a:solidFill>
                  <a:srgbClr val="00007F"/>
                </a:solidFill>
                <a:effectLst/>
                <a:latin typeface="+mj-lt"/>
                <a:cs typeface="Consolas" panose="020B0609020204030204" pitchFamily="49" charset="0"/>
              </a:rPr>
              <a:t>Character</a:t>
            </a:r>
            <a:r>
              <a:rPr lang="en-US">
                <a:cs typeface="Consolas" panose="020B0609020204030204" pitchFamily="49" charset="0"/>
              </a:rPr>
              <a:t> 	instead of </a:t>
            </a:r>
            <a:r>
              <a:rPr lang="en-US">
                <a:solidFill>
                  <a:srgbClr val="0432FF"/>
                </a:solidFill>
                <a:latin typeface="+mj-lt"/>
                <a:cs typeface="Consolas" panose="020B0609020204030204" pitchFamily="49" charset="0"/>
              </a:rPr>
              <a:t>char</a:t>
            </a:r>
          </a:p>
          <a:p>
            <a:pPr lvl="3"/>
            <a:r>
              <a:rPr lang="en-US" i="0" u="none" strike="noStrike">
                <a:solidFill>
                  <a:srgbClr val="00007F"/>
                </a:solidFill>
                <a:effectLst/>
                <a:latin typeface="+mj-lt"/>
                <a:cs typeface="Consolas" panose="020B0609020204030204" pitchFamily="49" charset="0"/>
              </a:rPr>
              <a:t>Double</a:t>
            </a:r>
            <a:r>
              <a:rPr lang="en-US">
                <a:cs typeface="Consolas" panose="020B0609020204030204" pitchFamily="49" charset="0"/>
              </a:rPr>
              <a:t> 		instead of </a:t>
            </a:r>
            <a:r>
              <a:rPr lang="en-US">
                <a:solidFill>
                  <a:srgbClr val="0432FF"/>
                </a:solidFill>
                <a:latin typeface="+mj-lt"/>
                <a:cs typeface="Consolas" panose="020B0609020204030204" pitchFamily="49" charset="0"/>
              </a:rPr>
              <a:t>double</a:t>
            </a:r>
          </a:p>
          <a:p>
            <a:pPr lvl="3"/>
            <a:r>
              <a:rPr lang="en-US" i="0" u="none" strike="noStrike">
                <a:solidFill>
                  <a:srgbClr val="00007F"/>
                </a:solidFill>
                <a:effectLst/>
                <a:latin typeface="+mj-lt"/>
                <a:cs typeface="Consolas" panose="020B0609020204030204" pitchFamily="49" charset="0"/>
              </a:rPr>
              <a:t>Integer</a:t>
            </a:r>
            <a:r>
              <a:rPr lang="en-US">
                <a:cs typeface="Consolas" panose="020B0609020204030204" pitchFamily="49" charset="0"/>
              </a:rPr>
              <a:t> 		instead of </a:t>
            </a:r>
            <a:r>
              <a:rPr lang="en-US">
                <a:solidFill>
                  <a:srgbClr val="0432FF"/>
                </a:solidFill>
                <a:latin typeface="+mj-lt"/>
                <a:cs typeface="Consolas" panose="020B0609020204030204" pitchFamily="49" charset="0"/>
              </a:rPr>
              <a:t>int</a:t>
            </a:r>
          </a:p>
          <a:p>
            <a:pPr lvl="3"/>
            <a:r>
              <a:rPr lang="en-US">
                <a:solidFill>
                  <a:srgbClr val="0432FF"/>
                </a:solidFill>
                <a:latin typeface="+mj-lt"/>
                <a:cs typeface="Consolas" panose="020B0609020204030204" pitchFamily="49" charset="0"/>
              </a:rPr>
              <a:t>🤷‍♂️</a:t>
            </a:r>
            <a:endParaRPr lang="en-US">
              <a:latin typeface="+mj-lt"/>
            </a:endParaRPr>
          </a:p>
          <a:p>
            <a:pPr marL="0" indent="0">
              <a:buNone/>
            </a:pPr>
            <a:r>
              <a:rPr lang="en-US"/>
              <a:t>	</a:t>
            </a:r>
          </a:p>
        </p:txBody>
      </p:sp>
    </p:spTree>
    <p:extLst>
      <p:ext uri="{BB962C8B-B14F-4D97-AF65-F5344CB8AC3E}">
        <p14:creationId xmlns:p14="http://schemas.microsoft.com/office/powerpoint/2010/main" val="318942222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EC024-707A-059A-92B4-01DD7D49D5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EF1ACE-71FE-9EDF-E629-62C2FE4AAD48}"/>
              </a:ext>
            </a:extLst>
          </p:cNvPr>
          <p:cNvSpPr>
            <a:spLocks noGrp="1"/>
          </p:cNvSpPr>
          <p:nvPr>
            <p:ph type="title"/>
          </p:nvPr>
        </p:nvSpPr>
        <p:spPr/>
        <p:txBody>
          <a:bodyPr/>
          <a:lstStyle/>
          <a:p>
            <a:r>
              <a:rPr lang="en-US"/>
              <a:t>usage code</a:t>
            </a:r>
          </a:p>
        </p:txBody>
      </p:sp>
    </p:spTree>
    <p:extLst>
      <p:ext uri="{BB962C8B-B14F-4D97-AF65-F5344CB8AC3E}">
        <p14:creationId xmlns:p14="http://schemas.microsoft.com/office/powerpoint/2010/main" val="4175433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22033-189F-45BB-911E-851890CF23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3A817C-AEAB-8726-4249-0F81EEFA2DCC}"/>
              </a:ext>
            </a:extLst>
          </p:cNvPr>
          <p:cNvSpPr>
            <a:spLocks noGrp="1"/>
          </p:cNvSpPr>
          <p:nvPr>
            <p:ph type="title"/>
          </p:nvPr>
        </p:nvSpPr>
        <p:spPr/>
        <p:txBody>
          <a:bodyPr>
            <a:noAutofit/>
          </a:bodyPr>
          <a:lstStyle/>
          <a:p>
            <a:r>
              <a:rPr lang="en-US" sz="2800"/>
              <a:t>usage code</a:t>
            </a:r>
          </a:p>
        </p:txBody>
      </p:sp>
      <p:sp>
        <p:nvSpPr>
          <p:cNvPr id="4" name="Content Placeholder 3">
            <a:extLst>
              <a:ext uri="{FF2B5EF4-FFF2-40B4-BE49-F238E27FC236}">
                <a16:creationId xmlns:a16="http://schemas.microsoft.com/office/drawing/2014/main" id="{61226AF4-BADB-C3D7-7AB3-4026AB691DFB}"/>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latin typeface="Consolas" panose="020B0609020204030204" pitchFamily="49" charset="0"/>
                <a:cs typeface="Consolas" panose="020B0609020204030204" pitchFamily="49" charset="0"/>
              </a:rPr>
              <a:t>PRINT(list);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 Summer]</a:t>
            </a:r>
            <a:endParaRPr lang="en-US"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8335179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94CAF-5A49-2C96-8931-4C1B73310E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664922-CEA1-8722-B74C-8BB218231300}"/>
              </a:ext>
            </a:extLst>
          </p:cNvPr>
          <p:cNvSpPr>
            <a:spLocks noGrp="1"/>
          </p:cNvSpPr>
          <p:nvPr>
            <p:ph type="title"/>
          </p:nvPr>
        </p:nvSpPr>
        <p:spPr/>
        <p:txBody>
          <a:bodyPr/>
          <a:lstStyle/>
          <a:p>
            <a:r>
              <a:rPr lang="en-US"/>
              <a:t>size (length) of the </a:t>
            </a:r>
            <a:r>
              <a:rPr lang="en-US" i="1"/>
              <a:t>list</a:t>
            </a:r>
            <a:br>
              <a:rPr lang="en-US"/>
            </a:br>
            <a:r>
              <a:rPr lang="en-US"/>
              <a:t>vs.</a:t>
            </a:r>
            <a:br>
              <a:rPr lang="en-US"/>
            </a:br>
            <a:r>
              <a:rPr lang="en-US"/>
              <a:t>the </a:t>
            </a:r>
            <a:r>
              <a:rPr lang="en-US" i="1"/>
              <a:t>list's capacity</a:t>
            </a:r>
          </a:p>
        </p:txBody>
      </p:sp>
    </p:spTree>
    <p:extLst>
      <p:ext uri="{BB962C8B-B14F-4D97-AF65-F5344CB8AC3E}">
        <p14:creationId xmlns:p14="http://schemas.microsoft.com/office/powerpoint/2010/main" val="94884899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F206-70C5-E96B-567C-59770D5A7A1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D92672A-CDDC-9DC4-55C0-57D4F6D05DAB}"/>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D0E1E192-B8F8-12B3-ED0A-6766338DCF35}"/>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A2B11E0-495A-FFCA-BEEC-020126229BBC}"/>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590A6264-BB96-AF36-C787-24C6191F6BB6}"/>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220B74D0-0A45-58F1-68FC-C46386B80452}"/>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6CA1BD-1B0B-8406-8F77-0453F429EA7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173D8F9-6E99-0F6E-F967-7E6DD219F242}"/>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BC6BB24A-347D-1048-053B-EB11EA99F18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780EF5-1DE0-545F-FE51-FDC9FA3A6B9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899E644A-8476-3056-AFD9-B508EB46B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AED2CE3-5E2E-5683-CDBA-32006AFBED5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F36071F1-05F5-912C-247D-33541C4D3C5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38B70CB-7D93-ACA5-79CC-A68F57537A4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7F3C2B8-7C8A-3710-32D7-9D744921F0BA}"/>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8E0D48-FCC3-B3F7-1EEC-F1DE75CBFE3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B24EBC57-CB51-2700-4F08-1AB0C28E197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A55A019-C7D1-0574-C660-ADB355B66FF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DA2F1EF-B60B-EFFD-0865-ED6376574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544AF84F-AE99-9E13-2834-41985C2AA63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117C9CF2-EE34-3205-2B88-EF1581EAA4C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C474E45B-B980-14F0-4ED5-702232A5EE0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20821D3-1113-1D4C-2D1D-C62558AFBC53}"/>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F045279-EB66-B6C3-AB98-1BBD5972FED8}"/>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3B52D125-49D3-6FC5-3F14-7A956EEE4E8E}"/>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EFA2E6CE-E6DA-11A2-63F2-8D60F21898BF}"/>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43345EC-78A5-78FC-B505-1CF587F9BE0F}"/>
                </a:ext>
              </a:extLst>
            </p:cNvPr>
            <p:cNvSpPr txBox="1"/>
            <p:nvPr/>
          </p:nvSpPr>
          <p:spPr>
            <a:xfrm>
              <a:off x="2602523" y="782583"/>
              <a:ext cx="1396976" cy="461665"/>
            </a:xfrm>
            <a:prstGeom prst="rect">
              <a:avLst/>
            </a:prstGeom>
            <a:solidFill>
              <a:schemeClr val="bg1"/>
            </a:solidFill>
          </p:spPr>
          <p:txBody>
            <a:bodyPr wrap="square" lIns="27432" rIns="27432" rtlCol="0">
              <a:spAutoFit/>
            </a:bodyPr>
            <a:lstStyle/>
            <a:p>
              <a:pPr algn="ctr"/>
              <a:r>
                <a:rPr lang="en-US" sz="2400"/>
                <a:t>length (5)</a:t>
              </a:r>
            </a:p>
          </p:txBody>
        </p:sp>
      </p:grpSp>
      <p:grpSp>
        <p:nvGrpSpPr>
          <p:cNvPr id="38" name="Group 37">
            <a:extLst>
              <a:ext uri="{FF2B5EF4-FFF2-40B4-BE49-F238E27FC236}">
                <a16:creationId xmlns:a16="http://schemas.microsoft.com/office/drawing/2014/main" id="{A6FC01E5-9D7A-8ADC-D2B2-68B10967679C}"/>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A596F845-B680-28E0-65A1-F082A6AC2606}"/>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783BB5B-DE12-C27E-1B38-FFC7A838044F}"/>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379439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CB641-2889-BAD2-C866-DA643BACD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DCB2D-E241-D276-48F0-A99EEB36F540}"/>
              </a:ext>
            </a:extLst>
          </p:cNvPr>
          <p:cNvSpPr>
            <a:spLocks noGrp="1"/>
          </p:cNvSpPr>
          <p:nvPr>
            <p:ph type="title"/>
          </p:nvPr>
        </p:nvSpPr>
        <p:spPr>
          <a:xfrm>
            <a:off x="457200" y="254916"/>
            <a:ext cx="8229600" cy="667168"/>
          </a:xfrm>
        </p:spPr>
        <p:txBody>
          <a:bodyPr>
            <a:normAutofit/>
          </a:bodyPr>
          <a:lstStyle/>
          <a:p>
            <a:pPr lvl="0"/>
            <a:r>
              <a:rPr lang="en-US"/>
              <a:t>the internal array</a:t>
            </a:r>
          </a:p>
        </p:txBody>
      </p:sp>
      <p:sp>
        <p:nvSpPr>
          <p:cNvPr id="3" name="Content Placeholder 2">
            <a:extLst>
              <a:ext uri="{FF2B5EF4-FFF2-40B4-BE49-F238E27FC236}">
                <a16:creationId xmlns:a16="http://schemas.microsoft.com/office/drawing/2014/main" id="{337DB337-3B21-1C58-6AAB-B37BD9743646}"/>
              </a:ext>
            </a:extLst>
          </p:cNvPr>
          <p:cNvSpPr>
            <a:spLocks noGrp="1"/>
          </p:cNvSpPr>
          <p:nvPr>
            <p:ph sz="quarter" idx="10"/>
          </p:nvPr>
        </p:nvSpPr>
        <p:spPr>
          <a:xfrm>
            <a:off x="457200" y="963338"/>
            <a:ext cx="8229600" cy="4080271"/>
          </a:xfrm>
        </p:spPr>
        <p:txBody>
          <a:bodyPr>
            <a:noAutofit/>
          </a:bodyPr>
          <a:lstStyle/>
          <a:p>
            <a:r>
              <a:rPr lang="en-US"/>
              <a:t>an array list's </a:t>
            </a:r>
            <a:r>
              <a:rPr lang="en-US" b="1"/>
              <a:t>length</a:t>
            </a:r>
            <a:r>
              <a:rPr lang="en-US"/>
              <a:t> (</a:t>
            </a:r>
            <a:r>
              <a:rPr lang="en-US" b="1"/>
              <a:t>size</a:t>
            </a:r>
            <a:r>
              <a:rPr lang="en-US"/>
              <a:t>) is the number of elements stored in the list</a:t>
            </a:r>
          </a:p>
          <a:p>
            <a:r>
              <a:rPr lang="en-US"/>
              <a:t>an array list stores its elements inside of an internal </a:t>
            </a:r>
            <a:r>
              <a:rPr lang="en-US" b="1"/>
              <a:t>array</a:t>
            </a:r>
          </a:p>
          <a:p>
            <a:pPr lvl="1"/>
            <a:r>
              <a:rPr lang="en-US"/>
              <a:t>an array list's </a:t>
            </a:r>
            <a:r>
              <a:rPr lang="en-US" b="1"/>
              <a:t>capacity</a:t>
            </a:r>
            <a:r>
              <a:rPr lang="en-US"/>
              <a:t> is the length of this array</a:t>
            </a:r>
          </a:p>
          <a:p>
            <a:pPr lvl="1"/>
            <a:r>
              <a:rPr lang="en-US" b="1"/>
              <a:t>✅ </a:t>
            </a:r>
            <a:r>
              <a:rPr lang="en-US" b="1">
                <a:solidFill>
                  <a:srgbClr val="00D26A"/>
                </a:solidFill>
              </a:rPr>
              <a:t>length &lt;= capacity</a:t>
            </a:r>
          </a:p>
        </p:txBody>
      </p:sp>
      <p:sp>
        <p:nvSpPr>
          <p:cNvPr id="4" name="TextBox 3">
            <a:extLst>
              <a:ext uri="{FF2B5EF4-FFF2-40B4-BE49-F238E27FC236}">
                <a16:creationId xmlns:a16="http://schemas.microsoft.com/office/drawing/2014/main" id="{53BCF025-7824-CD42-62F4-94C5C1E969A7}"/>
              </a:ext>
            </a:extLst>
          </p:cNvPr>
          <p:cNvSpPr txBox="1"/>
          <p:nvPr/>
        </p:nvSpPr>
        <p:spPr>
          <a:xfrm>
            <a:off x="457200" y="2667520"/>
            <a:ext cx="8229600" cy="203132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solidFill>
                  <a:srgbClr val="0000FF"/>
                </a:solidFill>
                <a:latin typeface="Consolas"/>
              </a:rPr>
              <a:t>    private </a:t>
            </a:r>
            <a:r>
              <a:rPr lang="en-US">
                <a:solidFill>
                  <a:srgbClr val="000080"/>
                </a:solidFill>
                <a:latin typeface="Consolas"/>
              </a:rPr>
              <a:t>int</a:t>
            </a:r>
            <a:r>
              <a:rPr lang="en-US">
                <a:solidFill>
                  <a:srgbClr val="000000"/>
                </a:solidFill>
                <a:latin typeface="Consolas"/>
              </a:rPr>
              <a:t> </a:t>
            </a:r>
            <a:r>
              <a:rPr lang="en-US" err="1">
                <a:solidFill>
                  <a:srgbClr val="000000"/>
                </a:solidFill>
                <a:latin typeface="Consolas"/>
              </a:rPr>
              <a:t>length</a:t>
            </a:r>
            <a:r>
              <a:rPr lang="en-US">
                <a:solidFill>
                  <a:srgbClr val="000000"/>
                </a:solidFill>
                <a:latin typeface="Consolas"/>
              </a:rPr>
              <a:t>; </a:t>
            </a:r>
            <a:r>
              <a:rPr lang="en-US">
                <a:solidFill>
                  <a:srgbClr val="007B00"/>
                </a:solidFill>
                <a:latin typeface="Consolas"/>
              </a:rPr>
              <a:t>//</a:t>
            </a:r>
            <a:r>
              <a:rPr lang="en-US" b="1">
                <a:solidFill>
                  <a:srgbClr val="007B00"/>
                </a:solidFill>
                <a:latin typeface="Consolas"/>
              </a:rPr>
              <a:t> NOTE: </a:t>
            </a:r>
            <a:r>
              <a:rPr lang="en-US">
                <a:solidFill>
                  <a:srgbClr val="007B00"/>
                </a:solidFill>
                <a:latin typeface="Consolas"/>
              </a:rPr>
              <a:t>call</a:t>
            </a:r>
            <a:r>
              <a:rPr lang="en-US" b="1">
                <a:solidFill>
                  <a:srgbClr val="007B00"/>
                </a:solidFill>
                <a:latin typeface="Consolas"/>
              </a:rPr>
              <a:t> </a:t>
            </a:r>
            <a:r>
              <a:rPr lang="en-US">
                <a:solidFill>
                  <a:srgbClr val="007B00"/>
                </a:solidFill>
                <a:latin typeface="Consolas"/>
              </a:rPr>
              <a:t>size() to get this </a:t>
            </a:r>
            <a:r>
              <a:rPr lang="en-US">
                <a:solidFill>
                  <a:srgbClr val="000000"/>
                </a:solidFill>
                <a:latin typeface="Consolas"/>
              </a:rPr>
              <a:t> </a:t>
            </a:r>
            <a:endParaRPr lang="en-US">
              <a:solidFill>
                <a:srgbClr val="0000FF"/>
              </a:solidFill>
              <a:latin typeface="+mj-lt"/>
              <a:cs typeface="Consolas" panose="020B0609020204030204" pitchFamily="49" charset="0"/>
            </a:endParaRP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a:t>
            </a: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internalArray</a:t>
            </a:r>
            <a:r>
              <a:rPr lang="en-US">
                <a:solidFill>
                  <a:srgbClr val="000080"/>
                </a:solidFill>
                <a:latin typeface="+mj-lt"/>
                <a:cs typeface="Consolas" panose="020B0609020204030204" pitchFamily="49" charset="0"/>
              </a:rPr>
              <a:t>;</a:t>
            </a:r>
            <a:endParaRPr lang="en-US">
              <a:solidFill>
                <a:srgbClr val="007B00"/>
              </a:solidFill>
              <a:latin typeface="Consolas"/>
            </a:endParaRPr>
          </a:p>
          <a:p>
            <a:pPr defTabSz="342886">
              <a:spcBef>
                <a:spcPct val="20000"/>
              </a:spcBef>
              <a:buClr>
                <a:srgbClr val="FFFFFF">
                  <a:lumMod val="65000"/>
                </a:srgbClr>
              </a:buClr>
            </a:pPr>
            <a:r>
              <a:rPr lang="en-US">
                <a:solidFill>
                  <a:srgbClr val="007B00"/>
                </a:solidFill>
                <a:latin typeface="Consolas"/>
              </a:rPr>
              <a:t>    //</a:t>
            </a:r>
            <a:r>
              <a:rPr lang="en-US" b="1">
                <a:solidFill>
                  <a:srgbClr val="007B00"/>
                </a:solidFill>
                <a:latin typeface="Consolas"/>
              </a:rPr>
              <a:t> NOTE: </a:t>
            </a:r>
            <a:r>
              <a:rPr lang="en-US">
                <a:solidFill>
                  <a:srgbClr val="007B00"/>
                </a:solidFill>
                <a:latin typeface="Consolas"/>
              </a:rPr>
              <a:t>the list's capacity is </a:t>
            </a:r>
            <a:r>
              <a:rPr lang="en-US" err="1">
                <a:solidFill>
                  <a:srgbClr val="007B00"/>
                </a:solidFill>
                <a:latin typeface="Consolas"/>
              </a:rPr>
              <a:t>internalArray.length</a:t>
            </a:r>
            <a:endParaRPr lang="en-US">
              <a:solidFill>
                <a:srgbClr val="0000FF"/>
              </a:solidFill>
              <a:latin typeface="+mj-lt"/>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2605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60AE-5483-C98F-84DD-BB850CCF8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DDB2F-3F0C-6165-B641-8479E482F20F}"/>
              </a:ext>
            </a:extLst>
          </p:cNvPr>
          <p:cNvSpPr>
            <a:spLocks noGrp="1"/>
          </p:cNvSpPr>
          <p:nvPr>
            <p:ph type="title"/>
          </p:nvPr>
        </p:nvSpPr>
        <p:spPr>
          <a:xfrm>
            <a:off x="457200" y="254916"/>
            <a:ext cx="8229600" cy="667168"/>
          </a:xfrm>
        </p:spPr>
        <p:txBody>
          <a:bodyPr>
            <a:noAutofit/>
          </a:bodyPr>
          <a:lstStyle/>
          <a:p>
            <a:pPr lvl="0"/>
            <a:r>
              <a:rPr lang="en-US" sz="2800" b="1">
                <a:solidFill>
                  <a:srgbClr val="00D26A"/>
                </a:solidFill>
              </a:rPr>
              <a:t>✅ length is not the same thing as capacity</a:t>
            </a:r>
          </a:p>
        </p:txBody>
      </p:sp>
      <p:sp>
        <p:nvSpPr>
          <p:cNvPr id="3" name="Content Placeholder 2">
            <a:extLst>
              <a:ext uri="{FF2B5EF4-FFF2-40B4-BE49-F238E27FC236}">
                <a16:creationId xmlns:a16="http://schemas.microsoft.com/office/drawing/2014/main" id="{CDDE3016-C7E7-3578-C0A0-742253DA6EDB}"/>
              </a:ext>
            </a:extLst>
          </p:cNvPr>
          <p:cNvSpPr>
            <a:spLocks noGrp="1"/>
          </p:cNvSpPr>
          <p:nvPr>
            <p:ph sz="quarter" idx="10"/>
          </p:nvPr>
        </p:nvSpPr>
        <p:spPr>
          <a:xfrm>
            <a:off x="457200" y="963338"/>
            <a:ext cx="8229600" cy="4080271"/>
          </a:xfrm>
        </p:spPr>
        <p:txBody>
          <a:bodyPr>
            <a:noAutofit/>
          </a:bodyPr>
          <a:lstStyle/>
          <a:p>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br>
              <a:rPr lang="en-US">
                <a:latin typeface="+mj-lt"/>
              </a:rPr>
            </a:br>
            <a:r>
              <a:rPr lang="en-US">
                <a:latin typeface="+mj-lt"/>
              </a:rPr>
              <a:t>with </a:t>
            </a:r>
            <a:r>
              <a:rPr lang="en-US"/>
              <a:t>length (size) 3 and capacity 5</a:t>
            </a:r>
            <a:br>
              <a:rPr lang="en-US"/>
            </a:br>
            <a:endParaRPr lang="en-US"/>
          </a:p>
          <a:p>
            <a:r>
              <a:rPr lang="en-US">
                <a:cs typeface="Consolas" panose="020B0609020204030204" pitchFamily="49" charset="0"/>
              </a:rPr>
              <a:t>if we could </a:t>
            </a:r>
            <a:r>
              <a:rPr lang="en-US">
                <a:latin typeface="Consolas" panose="020B0609020204030204" pitchFamily="49" charset="0"/>
                <a:cs typeface="Consolas" panose="020B0609020204030204" pitchFamily="49" charset="0"/>
              </a:rPr>
              <a:t>PRINT(</a:t>
            </a:r>
            <a:r>
              <a:rPr lang="en-US" err="1">
                <a:latin typeface="Consolas" panose="020B0609020204030204" pitchFamily="49" charset="0"/>
                <a:cs typeface="Consolas" panose="020B0609020204030204" pitchFamily="49" charset="0"/>
              </a:rPr>
              <a:t>bestaurants.internalArray)</a:t>
            </a:r>
            <a:r>
              <a:rPr lang="en-US" err="1">
                <a:cs typeface="Consolas" panose="020B0609020204030204" pitchFamily="49" charset="0"/>
              </a:rPr>
              <a:t>...</a:t>
            </a:r>
            <a:br>
              <a:rPr lang="en-US">
                <a:latin typeface="Consolas" panose="020B0609020204030204" pitchFamily="49" charset="0"/>
                <a:cs typeface="Consolas" panose="020B0609020204030204" pitchFamily="49" charset="0"/>
              </a:rPr>
            </a:br>
            <a:r>
              <a:rPr lang="en-US" b="1">
                <a:solidFill>
                  <a:schemeClr val="accent6"/>
                </a:solidFill>
                <a:latin typeface="Consolas" panose="020B0609020204030204" pitchFamily="49" charset="0"/>
                <a:cs typeface="Consolas" panose="020B0609020204030204" pitchFamily="49" charset="0"/>
              </a:rPr>
              <a:t>["</a:t>
            </a:r>
            <a:r>
              <a:rPr lang="en-US" b="1" err="1">
                <a:solidFill>
                  <a:schemeClr val="accent6"/>
                </a:solidFill>
                <a:latin typeface="Consolas" panose="020B0609020204030204" pitchFamily="49" charset="0"/>
                <a:cs typeface="Consolas" panose="020B0609020204030204" pitchFamily="49" charset="0"/>
              </a:rPr>
              <a:t>Blango</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Sproot</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Sparket</a:t>
            </a:r>
            <a:r>
              <a:rPr lang="en-US" b="1">
                <a:solidFill>
                  <a:schemeClr val="accent6"/>
                </a:solidFill>
                <a:latin typeface="Consolas" panose="020B0609020204030204" pitchFamily="49" charset="0"/>
                <a:cs typeface="Consolas" panose="020B0609020204030204" pitchFamily="49" charset="0"/>
              </a:rPr>
              <a:t>", null, null]</a:t>
            </a:r>
            <a:br>
              <a:rPr lang="en-US" b="1">
                <a:solidFill>
                  <a:schemeClr val="accent6"/>
                </a:solidFill>
              </a:rPr>
            </a:br>
            <a:r>
              <a:rPr lang="en-US"/>
              <a:t>...we would see </a:t>
            </a:r>
            <a:r>
              <a:rPr lang="en-US">
                <a:latin typeface="+mj-lt"/>
              </a:rPr>
              <a:t>5 – 3 = 2</a:t>
            </a:r>
            <a:r>
              <a:rPr lang="en-US"/>
              <a:t> "empty slots"</a:t>
            </a:r>
          </a:p>
        </p:txBody>
      </p:sp>
      <p:pic>
        <p:nvPicPr>
          <p:cNvPr id="4" name="Picture 3">
            <a:extLst>
              <a:ext uri="{FF2B5EF4-FFF2-40B4-BE49-F238E27FC236}">
                <a16:creationId xmlns:a16="http://schemas.microsoft.com/office/drawing/2014/main" id="{913FCD10-2375-0FBE-1FB7-C3E63F6DC9CE}"/>
              </a:ext>
            </a:extLst>
          </p:cNvPr>
          <p:cNvPicPr>
            <a:picLocks noChangeAspect="1"/>
          </p:cNvPicPr>
          <p:nvPr/>
        </p:nvPicPr>
        <p:blipFill>
          <a:blip r:embed="rId3"/>
          <a:stretch>
            <a:fillRect/>
          </a:stretch>
        </p:blipFill>
        <p:spPr>
          <a:xfrm>
            <a:off x="457200" y="3003473"/>
            <a:ext cx="6467676" cy="1503126"/>
          </a:xfrm>
          <a:prstGeom prst="rect">
            <a:avLst/>
          </a:prstGeom>
          <a:ln>
            <a:solidFill>
              <a:schemeClr val="tx1"/>
            </a:solidFill>
          </a:ln>
        </p:spPr>
      </p:pic>
    </p:spTree>
    <p:extLst>
      <p:ext uri="{BB962C8B-B14F-4D97-AF65-F5344CB8AC3E}">
        <p14:creationId xmlns:p14="http://schemas.microsoft.com/office/powerpoint/2010/main" val="65419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C6345-958C-2B0E-C44C-3FFC1D9BB3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FC5052-99FD-9DE6-DA74-B27A370EB8E8}"/>
              </a:ext>
            </a:extLst>
          </p:cNvPr>
          <p:cNvSpPr>
            <a:spLocks noGrp="1"/>
          </p:cNvSpPr>
          <p:nvPr>
            <p:ph type="title"/>
          </p:nvPr>
        </p:nvSpPr>
        <p:spPr/>
        <p:txBody>
          <a:bodyPr/>
          <a:lstStyle/>
          <a:p>
            <a:r>
              <a:rPr lang="en-US"/>
              <a:t>implementation continued</a:t>
            </a:r>
          </a:p>
        </p:txBody>
      </p:sp>
    </p:spTree>
    <p:extLst>
      <p:ext uri="{BB962C8B-B14F-4D97-AF65-F5344CB8AC3E}">
        <p14:creationId xmlns:p14="http://schemas.microsoft.com/office/powerpoint/2010/main" val="46839801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BB03-6F10-6A51-0A85-6CBC201B2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89797-499D-5746-2B4E-12039186412C}"/>
              </a:ext>
            </a:extLst>
          </p:cNvPr>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a:extLst>
              <a:ext uri="{FF2B5EF4-FFF2-40B4-BE49-F238E27FC236}">
                <a16:creationId xmlns:a16="http://schemas.microsoft.com/office/drawing/2014/main" id="{A1BCBA3A-EB3B-485A-56AC-E012BC00B83A}"/>
              </a:ext>
            </a:extLst>
          </p:cNvPr>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a:rPr>
              <a:t>this</a:t>
            </a:r>
            <a:r>
              <a:rPr lang="en-US" err="1">
                <a:solidFill>
                  <a:srgbClr val="000000"/>
                </a:solidFill>
                <a:latin typeface="Consolas"/>
              </a:rPr>
              <a:t>.length</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.internalArray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INITIAL_CAPACITY</a:t>
            </a:r>
            <a:r>
              <a:rPr lang="en-US">
                <a:latin typeface="Consolas" panose="020B0609020204030204" pitchFamily="49" charset="0"/>
                <a:cs typeface="Consolas" panose="020B0609020204030204" pitchFamily="49" charset="0"/>
              </a:rPr>
              <a:t>];</a:t>
            </a:r>
            <a:endParaRPr lang="en-US">
              <a:solidFill>
                <a:srgbClr val="000000"/>
              </a:solidFill>
              <a:latin typeface="Consolas"/>
            </a:endParaRPr>
          </a:p>
          <a:p>
            <a:pPr lvl="1"/>
            <a:endParaRPr lang="en-US">
              <a:solidFill>
                <a:srgbClr val="000000"/>
              </a:solidFill>
              <a:latin typeface="Consolas"/>
            </a:endParaRPr>
          </a:p>
          <a:p>
            <a:pPr lvl="1"/>
            <a:r>
              <a:rPr lang="en-US" b="1">
                <a:solidFill>
                  <a:srgbClr val="000000"/>
                </a:solidFill>
              </a:rPr>
              <a:t>NOTE: </a:t>
            </a:r>
            <a:r>
              <a:rPr lang="en-US">
                <a:solidFill>
                  <a:srgbClr val="000000"/>
                </a:solidFill>
              </a:rPr>
              <a:t>there isn't one right choice for </a:t>
            </a:r>
            <a:r>
              <a:rPr lang="en-US">
                <a:solidFill>
                  <a:srgbClr val="000080"/>
                </a:solidFill>
                <a:latin typeface="Consolas" panose="020B0609020204030204" pitchFamily="49" charset="0"/>
                <a:cs typeface="Consolas" panose="020B0609020204030204" pitchFamily="49" charset="0"/>
              </a:rPr>
              <a:t>INITIAL_CAPACITY</a:t>
            </a:r>
            <a:endParaRPr lang="en-US">
              <a:solidFill>
                <a:srgbClr val="000000"/>
              </a:solidFill>
            </a:endParaRPr>
          </a:p>
          <a:p>
            <a:pPr lvl="2"/>
            <a:r>
              <a:rPr lang="en-US">
                <a:cs typeface="Consolas" panose="020B0609020204030204" pitchFamily="49" charset="0"/>
              </a:rPr>
              <a:t>perhaps...</a:t>
            </a:r>
            <a:r>
              <a:rPr lang="en-US">
                <a:solidFill>
                  <a:srgbClr val="0CB5B5"/>
                </a:solidFill>
                <a:cs typeface="Consolas" panose="020B0609020204030204" pitchFamily="49" charset="0"/>
              </a:rPr>
              <a:t>0</a:t>
            </a:r>
            <a:r>
              <a:rPr lang="en-US">
                <a:cs typeface="Consolas" panose="020B0609020204030204" pitchFamily="49" charset="0"/>
              </a:rPr>
              <a:t>?</a:t>
            </a:r>
            <a:endParaRPr lang="en-US"/>
          </a:p>
          <a:p>
            <a:pPr lvl="2"/>
            <a:r>
              <a:rPr lang="en-US">
                <a:cs typeface="Consolas" panose="020B0609020204030204" pitchFamily="49" charset="0"/>
              </a:rPr>
              <a:t>perhaps </a:t>
            </a:r>
            <a:r>
              <a:rPr lang="en-US">
                <a:solidFill>
                  <a:srgbClr val="0CB5B5"/>
                </a:solidFill>
                <a:cs typeface="Consolas" panose="020B0609020204030204" pitchFamily="49" charset="0"/>
              </a:rPr>
              <a:t>8</a:t>
            </a:r>
            <a:r>
              <a:rPr lang="en-US">
                <a:cs typeface="Consolas" panose="020B0609020204030204" pitchFamily="49" charset="0"/>
              </a:rPr>
              <a:t>?</a:t>
            </a:r>
          </a:p>
          <a:p>
            <a:pPr lvl="2"/>
            <a:r>
              <a:rPr lang="en-US">
                <a:cs typeface="Consolas" panose="020B0609020204030204" pitchFamily="49" charset="0"/>
              </a:rPr>
              <a:t>🤷‍♂️</a:t>
            </a:r>
          </a:p>
        </p:txBody>
      </p:sp>
    </p:spTree>
    <p:extLst>
      <p:ext uri="{BB962C8B-B14F-4D97-AF65-F5344CB8AC3E}">
        <p14:creationId xmlns:p14="http://schemas.microsoft.com/office/powerpoint/2010/main" val="227698192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BBDF0-D2A3-2AF6-7DE4-8E366B6DA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47A18-C191-21C2-898F-5ACC643E5DA7}"/>
              </a:ext>
            </a:extLst>
          </p:cNvPr>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3871DEF9-8CBD-B736-078A-1F08CBF14C81}"/>
              </a:ext>
            </a:extLst>
          </p:cNvPr>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a:solidFill>
                  <a:srgbClr val="000000"/>
                </a:solidFill>
                <a:latin typeface="Consolas"/>
              </a:rPr>
              <a:t>internal</a:t>
            </a:r>
            <a:r>
              <a:rPr lang="en-US" err="1">
                <a:solidFill>
                  <a:srgbClr val="000000"/>
                </a:solidFill>
                <a:latin typeface="Consolas"/>
              </a:rPr>
              <a:t>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is</a:t>
            </a:r>
            <a:r>
              <a:rPr lang="en-US">
                <a:solidFill>
                  <a:srgbClr val="0000FF"/>
                </a:solidFill>
              </a:rPr>
              <a:t> </a:t>
            </a:r>
            <a:r>
              <a:rPr lang="en-US">
                <a:solidFill>
                  <a:srgbClr val="0000FF"/>
                </a:solidFill>
                <a:latin typeface="+mj-lt"/>
              </a:rPr>
              <a:t>private</a:t>
            </a:r>
            <a:r>
              <a:rPr lang="en-US">
                <a:solidFill>
                  <a:srgbClr val="000000"/>
                </a:solidFill>
              </a:rPr>
              <a:t>, which means</a:t>
            </a:r>
            <a:br>
              <a:rPr lang="en-US">
                <a:solidFill>
                  <a:srgbClr val="000000"/>
                </a:solidFill>
              </a:rPr>
            </a:br>
            <a:r>
              <a:rPr lang="en-US">
                <a:solidFill>
                  <a:srgbClr val="000000"/>
                </a:solidFill>
              </a:rPr>
              <a:t>users of Java's </a:t>
            </a:r>
            <a:r>
              <a:rPr lang="en-US">
                <a:solidFill>
                  <a:srgbClr val="000000"/>
                </a:solidFill>
                <a:latin typeface="+mj-lt"/>
              </a:rPr>
              <a:t>ArrayList</a:t>
            </a:r>
            <a:r>
              <a:rPr lang="en-US">
                <a:solidFill>
                  <a:srgbClr val="000000"/>
                </a:solidFill>
              </a:rPr>
              <a:t> never access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directly </a:t>
            </a:r>
          </a:p>
        </p:txBody>
      </p:sp>
    </p:spTree>
    <p:extLst>
      <p:ext uri="{BB962C8B-B14F-4D97-AF65-F5344CB8AC3E}">
        <p14:creationId xmlns:p14="http://schemas.microsoft.com/office/powerpoint/2010/main" val="341127788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B7C8F-A188-D3D4-BE36-FB5481ACD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B5D9A-FD95-D432-9665-FAA45671A31E}"/>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9F42F942-F359-286D-A5D8-35DA4F50853B}"/>
              </a:ext>
            </a:extLst>
          </p:cNvPr>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(add one to) </a:t>
            </a:r>
            <a:r>
              <a:rPr lang="en-US" err="1">
                <a:solidFill>
                  <a:srgbClr val="000000"/>
                </a:solidFill>
                <a:latin typeface="Consolas"/>
              </a:rPr>
              <a:t>length</a:t>
            </a:r>
            <a:endParaRPr lang="en-US">
              <a:solidFill>
                <a:srgbClr val="000000"/>
              </a:solidFill>
              <a:latin typeface="Consolas"/>
            </a:endParaRPr>
          </a:p>
          <a:p>
            <a:pPr marL="342886" lvl="1" indent="0">
              <a:buNone/>
            </a:pPr>
            <a:endParaRPr lang="en-US">
              <a:solidFill>
                <a:srgbClr val="000000"/>
              </a:solidFill>
              <a:latin typeface="Consolas"/>
            </a:endParaRPr>
          </a:p>
          <a:p>
            <a:r>
              <a:rPr lang="en-US">
                <a:solidFill>
                  <a:srgbClr val="000000"/>
                </a:solidFill>
              </a:rPr>
              <a:t>but what if </a:t>
            </a:r>
            <a:r>
              <a:rPr lang="en-US" err="1">
                <a:solidFill>
                  <a:srgbClr val="000000"/>
                </a:solidFill>
                <a:latin typeface="+mj-lt"/>
              </a:rPr>
              <a:t>internalArray</a:t>
            </a:r>
            <a:r>
              <a:rPr lang="en-US">
                <a:solidFill>
                  <a:srgbClr val="000000"/>
                </a:solidFill>
              </a:rPr>
              <a:t> is full (there are no available slots)?</a:t>
            </a:r>
          </a:p>
        </p:txBody>
      </p:sp>
    </p:spTree>
    <p:extLst>
      <p:ext uri="{BB962C8B-B14F-4D97-AF65-F5344CB8AC3E}">
        <p14:creationId xmlns:p14="http://schemas.microsoft.com/office/powerpoint/2010/main" val="30818230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ADB93-BCCF-8367-275A-AF45D7A44DC5}"/>
              </a:ext>
            </a:extLst>
          </p:cNvPr>
          <p:cNvSpPr>
            <a:spLocks noGrp="1"/>
          </p:cNvSpPr>
          <p:nvPr>
            <p:ph type="title"/>
          </p:nvPr>
        </p:nvSpPr>
        <p:spPr/>
        <p:txBody>
          <a:bodyPr/>
          <a:lstStyle/>
          <a:p>
            <a:r>
              <a:rPr lang="en-US">
                <a:latin typeface="+mj-lt"/>
              </a:rPr>
              <a:t>add</a:t>
            </a:r>
            <a:r>
              <a:rPr lang="en-US"/>
              <a:t> (details)</a:t>
            </a:r>
          </a:p>
        </p:txBody>
      </p:sp>
    </p:spTree>
    <p:extLst>
      <p:ext uri="{BB962C8B-B14F-4D97-AF65-F5344CB8AC3E}">
        <p14:creationId xmlns:p14="http://schemas.microsoft.com/office/powerpoint/2010/main" val="20315863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1B520-7065-EC50-59C3-C8D879D9F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32BFF-7DB7-4F55-AFE2-4514073F6DE7}"/>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24BEDABD-E49C-5C81-73AC-811FD27FF699}"/>
              </a:ext>
            </a:extLst>
          </p:cNvPr>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internalArray</a:t>
            </a:r>
            <a:r>
              <a:rPr lang="en-US"/>
              <a:t> is full...</a:t>
            </a:r>
          </a:p>
          <a:p>
            <a:pPr lvl="2"/>
            <a:r>
              <a:rPr lang="en-US"/>
              <a:t>make a new array two times the length of the current internal array</a:t>
            </a:r>
          </a:p>
          <a:p>
            <a:pPr lvl="2"/>
            <a:r>
              <a:rPr lang="en-US"/>
              <a:t>copy the elements of the current internal array into this new array</a:t>
            </a:r>
            <a:br>
              <a:rPr lang="en-US"/>
            </a:br>
            <a:r>
              <a:rPr lang="en-US"/>
              <a:t>(using a for loop)</a:t>
            </a:r>
          </a:p>
          <a:p>
            <a:pPr lvl="2"/>
            <a:r>
              <a:rPr lang="en-US"/>
              <a:t>update the </a:t>
            </a:r>
            <a:r>
              <a:rPr lang="en-US" err="1">
                <a:solidFill>
                  <a:srgbClr val="000000"/>
                </a:solidFill>
                <a:latin typeface="Consolas"/>
              </a:rPr>
              <a:t>internalArray</a:t>
            </a:r>
            <a:r>
              <a:rPr lang="en-US"/>
              <a:t> reference to refer to this new array </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t>
            </a:r>
            <a:r>
              <a:rPr lang="en-US" err="1">
                <a:solidFill>
                  <a:srgbClr val="000000"/>
                </a:solidFill>
                <a:latin typeface="Consolas"/>
              </a:rPr>
              <a:t>length</a:t>
            </a:r>
          </a:p>
          <a:p>
            <a:pPr lvl="1"/>
            <a:endParaRPr lang="en-US"/>
          </a:p>
          <a:p>
            <a:pPr marL="0" indent="0">
              <a:buNone/>
            </a:pPr>
            <a:endParaRPr lang="en-US"/>
          </a:p>
        </p:txBody>
      </p:sp>
    </p:spTree>
    <p:extLst>
      <p:ext uri="{BB962C8B-B14F-4D97-AF65-F5344CB8AC3E}">
        <p14:creationId xmlns:p14="http://schemas.microsoft.com/office/powerpoint/2010/main" val="34144613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F237CAB-6432-7008-72D9-535ACE6966D5}"/>
              </a:ext>
            </a:extLst>
          </p:cNvPr>
          <p:cNvGrpSpPr/>
          <p:nvPr/>
        </p:nvGrpSpPr>
        <p:grpSpPr>
          <a:xfrm>
            <a:off x="2775352" y="1418472"/>
            <a:ext cx="3268890" cy="912967"/>
            <a:chOff x="582919" y="134337"/>
            <a:chExt cx="6886117" cy="1923225"/>
          </a:xfrm>
        </p:grpSpPr>
        <p:sp>
          <p:nvSpPr>
            <p:cNvPr id="5" name="Rectangle 4">
              <a:extLst>
                <a:ext uri="{FF2B5EF4-FFF2-40B4-BE49-F238E27FC236}">
                  <a16:creationId xmlns:a16="http://schemas.microsoft.com/office/drawing/2014/main" id="{CB0BA0ED-CBDE-2E43-4AAA-E44EAF314A0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8355B1FC-54D5-0E03-377C-E30B74FCA7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FD7182-2ED4-A006-3FF3-65927C1922F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99E89F4-40C1-ACE4-783B-D8CCBF233E4E}"/>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A4AF7954-A02A-30A3-7A08-175B1346E4A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42B28B5C-945A-39FF-BCF9-759848E1628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13A20209-6E70-2F0D-B7D0-C16DC15CE1C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C5168809-3DB1-DAA0-34C0-D29173A5AD71}"/>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14A4B76-D507-754C-81B1-D707D46FC6F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2F4D40F-1098-028A-05BF-2EB57F57B337}"/>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6431C9F-AA28-1A3B-20E8-F533BFE7EB44}"/>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CE52E517-C184-1FCD-1402-359E2F7049CC}"/>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49E0490-ECE0-4E31-7301-D29FCEBB0CB3}"/>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35DDC361-15A9-5C8C-C7D3-D4BA6B8C607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7C83B4B6-B256-29E6-26F5-66DA7D1644D4}"/>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26378395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C1861-A612-1E70-6CF2-D9AD72D8617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3061AFDF-79FE-4E64-8408-34281D0A699B}"/>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B0F721AD-E8BA-1160-0647-1C4DA26C24D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BB6C5AB-B61E-9602-933E-FAF26F45A4E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4C8218B4-7F3C-E816-3E58-0C0386F7613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ED57A008-C878-464D-7A7B-7A810AF400C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DEE11DB7-F6CF-B5AB-ED78-0D6D815D49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E85B3708-A3FB-C73C-F7CD-0C844E97F72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27841D23-D5B4-1EAF-A79A-A5219882682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EBAE2272-5F39-790E-E7C7-68A153910AF2}"/>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E331923E-ABD3-AD09-91A3-A410FF2B916F}"/>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993021A8-D538-DDFA-62B1-97C716FA63C4}"/>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01F851FF-07F3-89C7-7AF5-F6E075DBB2A6}"/>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B4D32598-4DA0-D4CC-CEA4-2C712529BEF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6B82EBBC-A89F-B218-08F3-EAA59D813AC2}"/>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1779637A-F76A-3E8E-9F4E-679239AB7C8C}"/>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196E8E7B-8144-E97E-6950-42F00C99D28F}"/>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B931B5E1-E1FA-C0B3-4903-E347E329F3F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19A9B54B-D09E-453C-A087-FCDEAE87EE8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FF2E32B4-F193-9C44-2247-88CB20F5B4B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0EA7CC0F-9F94-6E21-B1FF-1891C5DD28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52FBB1A9-FD22-107B-46F7-888CE6DAB8C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B8E02ED7-38B3-1B3C-78D4-414E076BB1A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BB79870D-CFB4-8F5A-45CB-E829D77C277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0D1DD84F-1802-BE96-05CA-8D96D3DF92F0}"/>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4E2094BB-D402-FF8F-70D0-82F9D6228B5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4DE173A-F128-9B95-54AD-4326993A0C39}"/>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03893-99D6-3D43-C721-2AFD166397D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8DCB6AD-B091-346E-6EF9-A5E843364AD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0CFE08A-4E34-48AF-5A7F-1466391190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843B532-83B0-A3C6-8A49-3128610DE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F7411514-393C-2AEA-CB5D-3AC8C758E15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CBBDA4B6-BBAD-1202-65F9-53272784809D}"/>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3" name="Title 34">
            <a:extLst>
              <a:ext uri="{FF2B5EF4-FFF2-40B4-BE49-F238E27FC236}">
                <a16:creationId xmlns:a16="http://schemas.microsoft.com/office/drawing/2014/main" id="{30007191-6B5E-FBE3-4BB6-7DCFB5C0947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158393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3D049-979A-A63E-2E31-0A3303A23F87}"/>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8900159-3F4B-8457-F92B-5FD4FCD3153C}"/>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318998A8-A351-2241-FC2D-C511ACC2F99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169E2C1-F3BA-7422-35BD-CA0F62F04F7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03D80D1E-E430-4FDB-11E0-973CE2D7A49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D6F46A50-15D1-B11C-60D6-1D9D49A0208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586A8B80-1E0D-F8F8-7107-72E33D66093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E6967E2-345B-2C22-29DD-247B8D03DE1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7A7F749-8D89-FC32-A3C5-D5C4509A6A9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E2D9F9A-662E-EA1B-08A1-0B28C829DCF7}"/>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85A043D-5CC6-FFB9-B2C5-89158DA56B96}"/>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BCB5E55F-D9B4-8477-26A9-AF6854F62763}"/>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BE27715C-39E4-15A7-F69C-997D897EF302}"/>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56C3372C-098B-D2B0-1CF1-20D4A5ADCF27}"/>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4D0780FA-9F55-3EFC-A8A4-3CD3115ACBDE}"/>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FE5BB737-0EA8-EA02-960F-3F8191820338}"/>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667DFAB-9CEF-9D72-E196-625ECFFB723B}"/>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8E89B4B7-3A7F-2CD8-F7FE-61F71FD2314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58B75A6-8201-F709-5696-FF8F714E8D2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E3C8E362-9A6A-96BF-121A-8DCD4ECD7FD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8CB35FC7-E793-619A-96FC-F218E4701A3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CA2B85E7-CFE3-AA59-C357-F661A967477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9D0B70CD-C295-F394-C8A4-C3BFE1859B4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D1A3EC35-B1EE-D7FB-C6BC-1D2AFB223D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AEA85EB7-ABF0-6252-24B2-BFB4DA0FCFB6}"/>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7C795C28-11F4-CF31-B9AA-303F8452C42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A943D09-F75F-68A7-1248-23ACD879D03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BFDAFA7-7608-A74C-ACAB-6CA390EF710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55462185-9370-557C-A029-73BBD31C77F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9ADC8685-6B83-3F7C-1A61-295B9B94D6A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ABFFF12-3C09-2E56-D902-849E706E7B6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A72D22B7-5FEF-7C2D-041D-900922389B2C}"/>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517C0CC0-B99D-50BE-2D84-BF7461930A96}"/>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F108B48-0B7F-EE9D-664B-60A328DE97A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125B183D-071C-D24F-6647-ED6D7D57A9E5}"/>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249070556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5CF37-DB5A-55B7-4D9E-68BEF4D3954C}"/>
            </a:ext>
          </a:extLst>
        </p:cNvPr>
        <p:cNvGrpSpPr/>
        <p:nvPr/>
      </p:nvGrpSpPr>
      <p:grpSpPr>
        <a:xfrm>
          <a:off x="0" y="0"/>
          <a:ext cx="0" cy="0"/>
          <a:chOff x="0" y="0"/>
          <a:chExt cx="0" cy="0"/>
        </a:xfrm>
      </p:grpSpPr>
      <p:sp>
        <p:nvSpPr>
          <p:cNvPr id="57" name="TextBox 56">
            <a:extLst>
              <a:ext uri="{FF2B5EF4-FFF2-40B4-BE49-F238E27FC236}">
                <a16:creationId xmlns:a16="http://schemas.microsoft.com/office/drawing/2014/main" id="{E9F8B201-5D40-1AEA-B791-E3215A53BD3E}"/>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2EBA0EB6-00F2-B972-D763-9CF01D017FE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099DEE2A-AEF7-0FA6-A428-4B507468E82F}"/>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20" name="Title 34">
            <a:extLst>
              <a:ext uri="{FF2B5EF4-FFF2-40B4-BE49-F238E27FC236}">
                <a16:creationId xmlns:a16="http://schemas.microsoft.com/office/drawing/2014/main" id="{CF688262-3BC9-D2F9-120B-B3F9417A778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3A04D630-F321-5F0C-D300-9513F7083C62}"/>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D60F83BB-9448-6827-9054-8D8A87F37D74}"/>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2C15DAB3-6D73-A3CF-A4B2-E207323398F0}"/>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5BCD369E-3A73-2954-1748-ACDCD765294C}"/>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C7CEDB57-9FEC-2563-FF88-C18F539E86D6}"/>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25" name="Group 24">
            <a:extLst>
              <a:ext uri="{FF2B5EF4-FFF2-40B4-BE49-F238E27FC236}">
                <a16:creationId xmlns:a16="http://schemas.microsoft.com/office/drawing/2014/main" id="{B930911A-2A03-1A9C-62B7-1828CED09B35}"/>
              </a:ext>
            </a:extLst>
          </p:cNvPr>
          <p:cNvGrpSpPr/>
          <p:nvPr/>
        </p:nvGrpSpPr>
        <p:grpSpPr>
          <a:xfrm>
            <a:off x="2672096" y="1403491"/>
            <a:ext cx="6393846" cy="915812"/>
            <a:chOff x="1303110" y="1353818"/>
            <a:chExt cx="6393846" cy="915812"/>
          </a:xfrm>
        </p:grpSpPr>
        <p:grpSp>
          <p:nvGrpSpPr>
            <p:cNvPr id="26" name="Group 25">
              <a:extLst>
                <a:ext uri="{FF2B5EF4-FFF2-40B4-BE49-F238E27FC236}">
                  <a16:creationId xmlns:a16="http://schemas.microsoft.com/office/drawing/2014/main" id="{622601DB-FAC8-753F-021A-4202E70347E7}"/>
                </a:ext>
              </a:extLst>
            </p:cNvPr>
            <p:cNvGrpSpPr/>
            <p:nvPr/>
          </p:nvGrpSpPr>
          <p:grpSpPr>
            <a:xfrm>
              <a:off x="1303110" y="1356663"/>
              <a:ext cx="3268890" cy="912967"/>
              <a:chOff x="582919" y="134337"/>
              <a:chExt cx="6886117" cy="1923225"/>
            </a:xfrm>
          </p:grpSpPr>
          <p:sp>
            <p:nvSpPr>
              <p:cNvPr id="35" name="Rectangle 34">
                <a:extLst>
                  <a:ext uri="{FF2B5EF4-FFF2-40B4-BE49-F238E27FC236}">
                    <a16:creationId xmlns:a16="http://schemas.microsoft.com/office/drawing/2014/main" id="{CF6CFC91-F7BC-2922-4247-2C50D4C775C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6" name="Rectangle 35">
                <a:extLst>
                  <a:ext uri="{FF2B5EF4-FFF2-40B4-BE49-F238E27FC236}">
                    <a16:creationId xmlns:a16="http://schemas.microsoft.com/office/drawing/2014/main" id="{8BC88859-FF32-A9EB-D8C6-3501CE60252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7" name="Rectangle 36">
                <a:extLst>
                  <a:ext uri="{FF2B5EF4-FFF2-40B4-BE49-F238E27FC236}">
                    <a16:creationId xmlns:a16="http://schemas.microsoft.com/office/drawing/2014/main" id="{BD47D0A8-A392-DE44-9F07-279C70F5A05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8" name="Rectangle 37">
                <a:extLst>
                  <a:ext uri="{FF2B5EF4-FFF2-40B4-BE49-F238E27FC236}">
                    <a16:creationId xmlns:a16="http://schemas.microsoft.com/office/drawing/2014/main" id="{DA287C31-EA0C-4E16-B5FE-EE3BFB61D4A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9" name="Rectangle 38">
                <a:extLst>
                  <a:ext uri="{FF2B5EF4-FFF2-40B4-BE49-F238E27FC236}">
                    <a16:creationId xmlns:a16="http://schemas.microsoft.com/office/drawing/2014/main" id="{0CB97788-FD14-1178-94A6-C0634D1A0E3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0" name="Rectangle 39">
                <a:extLst>
                  <a:ext uri="{FF2B5EF4-FFF2-40B4-BE49-F238E27FC236}">
                    <a16:creationId xmlns:a16="http://schemas.microsoft.com/office/drawing/2014/main" id="{A986DAD6-8D87-5584-95EE-7D143A902B1B}"/>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50D14395-1BD4-C18F-024B-141F10BD7C2D}"/>
                </a:ext>
              </a:extLst>
            </p:cNvPr>
            <p:cNvGrpSpPr/>
            <p:nvPr/>
          </p:nvGrpSpPr>
          <p:grpSpPr>
            <a:xfrm rot="10800000">
              <a:off x="4428066" y="1353818"/>
              <a:ext cx="3268890" cy="912967"/>
              <a:chOff x="582919" y="134337"/>
              <a:chExt cx="6886117" cy="1923225"/>
            </a:xfrm>
          </p:grpSpPr>
          <p:sp>
            <p:nvSpPr>
              <p:cNvPr id="29" name="Rectangle 28">
                <a:extLst>
                  <a:ext uri="{FF2B5EF4-FFF2-40B4-BE49-F238E27FC236}">
                    <a16:creationId xmlns:a16="http://schemas.microsoft.com/office/drawing/2014/main" id="{FE8AB4B1-F04E-11CB-3D72-CABA99F14BE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8C6C233-2578-6242-4C3A-B028859579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485A8FA8-4DDA-C069-B2DB-EBEC54B0873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C4258E41-9145-7557-A0DB-8C70E1E2184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D18E4E8-4A4E-9BC0-C39C-F1C131E37D1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4" name="Rectangle 33">
                <a:extLst>
                  <a:ext uri="{FF2B5EF4-FFF2-40B4-BE49-F238E27FC236}">
                    <a16:creationId xmlns:a16="http://schemas.microsoft.com/office/drawing/2014/main" id="{9DF9C472-7CF8-2CB0-20DF-7341B2A71EF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8" name="Rectangle 27">
              <a:extLst>
                <a:ext uri="{FF2B5EF4-FFF2-40B4-BE49-F238E27FC236}">
                  <a16:creationId xmlns:a16="http://schemas.microsoft.com/office/drawing/2014/main" id="{2E3D3674-90FC-5B17-77BA-C457E9B665C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42" name="TextBox 41">
            <a:extLst>
              <a:ext uri="{FF2B5EF4-FFF2-40B4-BE49-F238E27FC236}">
                <a16:creationId xmlns:a16="http://schemas.microsoft.com/office/drawing/2014/main" id="{55BF6E63-F6FE-1CE1-C8D3-ACEA9F0343F9}"/>
              </a:ext>
            </a:extLst>
          </p:cNvPr>
          <p:cNvSpPr txBox="1"/>
          <p:nvPr/>
        </p:nvSpPr>
        <p:spPr>
          <a:xfrm>
            <a:off x="8093253" y="351294"/>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339463984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C14FB-FC97-EFFB-A490-88E8CC7C25B7}"/>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15253A91-7D9B-310A-F1D6-83F0493C4C21}"/>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9E7CB23-8204-1238-D1C4-313B518C81D8}"/>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2A269208-3407-A9F2-D842-D44C8088E071}"/>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A45D6429-79EA-6A57-4B92-645019B1DCDB}"/>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3F9F422B-0A59-E2A0-EBF0-C6A7C99B1C7B}"/>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E5588EAF-58A4-70E0-8985-67A53A5AB8D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98B1C30-3366-E904-D60F-07BCBDC89753}"/>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grpSp>
        <p:nvGrpSpPr>
          <p:cNvPr id="2" name="Group 1">
            <a:extLst>
              <a:ext uri="{FF2B5EF4-FFF2-40B4-BE49-F238E27FC236}">
                <a16:creationId xmlns:a16="http://schemas.microsoft.com/office/drawing/2014/main" id="{06D31934-56D6-E607-C555-893536507C66}"/>
              </a:ext>
            </a:extLst>
          </p:cNvPr>
          <p:cNvGrpSpPr/>
          <p:nvPr/>
        </p:nvGrpSpPr>
        <p:grpSpPr>
          <a:xfrm>
            <a:off x="2672096" y="1403491"/>
            <a:ext cx="6393846" cy="915812"/>
            <a:chOff x="1303110" y="1353818"/>
            <a:chExt cx="6393846" cy="915812"/>
          </a:xfrm>
        </p:grpSpPr>
        <p:grpSp>
          <p:nvGrpSpPr>
            <p:cNvPr id="3" name="Group 2">
              <a:extLst>
                <a:ext uri="{FF2B5EF4-FFF2-40B4-BE49-F238E27FC236}">
                  <a16:creationId xmlns:a16="http://schemas.microsoft.com/office/drawing/2014/main" id="{BEB04B2A-59EA-76AC-00D9-AF470D27D97D}"/>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C5B131E-F754-4CFB-F72D-00615D3814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015D69AA-494C-1494-120A-2CFF90F0B4F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74A4054C-D064-706E-202C-BDEC459476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EE3A5FE2-A4AE-8B07-5805-8BB6E3DBD1B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A00ED34A-E80B-DA71-DF25-00A44D1D194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62475F70-C183-C47C-67DD-502AA314B5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4E9ADE8E-9D48-BF2F-2D91-4B17A75CCB31}"/>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F9A5C6DE-86D3-FDCD-2F13-E28550EF23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687B82A-8DF4-1EE3-0C31-A132AFCA0D8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40BD8A2-AB45-CD95-95AB-61A328DD9A8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5A6F7CF-519F-1BC1-41B5-209A8978883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D4E670B-7730-F67E-FE87-EA2E94BB74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96383310-C395-6E5F-D59F-CEDEA29A769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65485820-916E-CC04-263A-71B4438FFD3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9" name="TextBox 18">
            <a:extLst>
              <a:ext uri="{FF2B5EF4-FFF2-40B4-BE49-F238E27FC236}">
                <a16:creationId xmlns:a16="http://schemas.microsoft.com/office/drawing/2014/main" id="{0880207E-4CF3-076D-91F5-8EEA1CBB2A49}"/>
              </a:ext>
            </a:extLst>
          </p:cNvPr>
          <p:cNvSpPr txBox="1"/>
          <p:nvPr/>
        </p:nvSpPr>
        <p:spPr>
          <a:xfrm>
            <a:off x="5967217" y="161741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itle 34">
            <a:extLst>
              <a:ext uri="{FF2B5EF4-FFF2-40B4-BE49-F238E27FC236}">
                <a16:creationId xmlns:a16="http://schemas.microsoft.com/office/drawing/2014/main" id="{30EFBA51-8B23-3387-8D58-5C8B769CC775}"/>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144327364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E7C55-821E-E88C-8F76-818A63877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E34BA2-C10C-2AE7-549F-DC87081F0E0A}"/>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a:extLst>
              <a:ext uri="{FF2B5EF4-FFF2-40B4-BE49-F238E27FC236}">
                <a16:creationId xmlns:a16="http://schemas.microsoft.com/office/drawing/2014/main" id="{E9086E76-6617-83C0-4E21-4C4EE4C79015}"/>
              </a:ext>
            </a:extLst>
          </p:cNvPr>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latin typeface="+mj-lt"/>
              </a:rPr>
              <a:t>ASSERT</a:t>
            </a:r>
            <a:r>
              <a:rPr lang="en-US"/>
              <a:t> that the given </a:t>
            </a:r>
            <a:r>
              <a:rPr lang="en-US">
                <a:latin typeface="+mj-lt"/>
              </a:rPr>
              <a:t>index</a:t>
            </a:r>
            <a:r>
              <a:rPr lang="en-US"/>
              <a:t> is valid!</a:t>
            </a:r>
          </a:p>
          <a:p>
            <a:pPr lvl="2"/>
            <a:r>
              <a:rPr lang="en-US" b="1"/>
              <a:t>NOTE: </a:t>
            </a:r>
            <a:r>
              <a:rPr lang="en-US">
                <a:solidFill>
                  <a:srgbClr val="0CB5B5"/>
                </a:solidFill>
                <a:latin typeface="+mj-lt"/>
              </a:rPr>
              <a:t>0</a:t>
            </a:r>
            <a:r>
              <a:rPr lang="en-US"/>
              <a:t> is OK ("</a:t>
            </a:r>
            <a:r>
              <a:rPr lang="en-US" b="1"/>
              <a:t>prepend</a:t>
            </a:r>
            <a:r>
              <a:rPr lang="en-US"/>
              <a:t>")</a:t>
            </a:r>
          </a:p>
          <a:p>
            <a:pPr lvl="2"/>
            <a:r>
              <a:rPr lang="en-US" b="1"/>
              <a:t>NOTE: </a:t>
            </a:r>
            <a:r>
              <a:rPr lang="en-US" err="1">
                <a:solidFill>
                  <a:srgbClr val="000000"/>
                </a:solidFill>
                <a:latin typeface="Consolas"/>
              </a:rPr>
              <a:t>length</a:t>
            </a:r>
            <a:r>
              <a:rPr lang="en-US"/>
              <a:t> is OK (</a:t>
            </a:r>
            <a:r>
              <a:rPr lang="en-US" b="1"/>
              <a:t>append</a:t>
            </a:r>
            <a:r>
              <a:rPr lang="en-US"/>
              <a:t>)</a:t>
            </a:r>
          </a:p>
          <a:p>
            <a:pPr lvl="2"/>
            <a:r>
              <a:rPr lang="en-US" b="1"/>
              <a:t>NOTE: </a:t>
            </a:r>
            <a:r>
              <a:rPr lang="en-US">
                <a:solidFill>
                  <a:srgbClr val="0CB5B5"/>
                </a:solidFill>
                <a:latin typeface="+mj-lt"/>
              </a:rPr>
              <a:t>-1</a:t>
            </a:r>
            <a:r>
              <a:rPr lang="en-US"/>
              <a:t>  is BAD BAD VERY BAD (</a:t>
            </a:r>
            <a:r>
              <a:rPr lang="en-US" b="1"/>
              <a:t>out of bounds</a:t>
            </a:r>
            <a:r>
              <a:rPr lang="en-US"/>
              <a:t>)</a:t>
            </a:r>
          </a:p>
          <a:p>
            <a:pPr lvl="2"/>
            <a:r>
              <a:rPr lang="en-US" b="1"/>
              <a:t>NOTE: </a:t>
            </a:r>
            <a:r>
              <a:rPr lang="en-US" err="1">
                <a:solidFill>
                  <a:srgbClr val="000000"/>
                </a:solidFill>
                <a:latin typeface="Consolas"/>
              </a:rPr>
              <a:t>(length + </a:t>
            </a:r>
            <a:r>
              <a:rPr lang="en-US">
                <a:solidFill>
                  <a:srgbClr val="0CB5B5"/>
                </a:solidFill>
                <a:latin typeface="+mj-lt"/>
              </a:rPr>
              <a:t>1</a:t>
            </a:r>
            <a:r>
              <a:rPr lang="en-US">
                <a:latin typeface="+mj-lt"/>
              </a:rPr>
              <a:t>)</a:t>
            </a:r>
            <a:r>
              <a:rPr lang="en-US"/>
              <a:t>  is BAD BAD VERY BAD (</a:t>
            </a:r>
            <a:r>
              <a:rPr lang="en-US" b="1"/>
              <a:t>out of bounds</a:t>
            </a:r>
            <a:r>
              <a:rPr lang="en-US"/>
              <a:t>)</a:t>
            </a:r>
          </a:p>
          <a:p>
            <a:pPr lvl="1"/>
            <a:r>
              <a:rPr lang="en-US"/>
              <a:t>if internal array is ful, resize (see previous slide)</a:t>
            </a:r>
          </a:p>
          <a:p>
            <a:pPr lvl="1"/>
            <a:r>
              <a:rPr lang="en-US"/>
              <a:t>make room for the new element</a:t>
            </a:r>
          </a:p>
          <a:p>
            <a:pPr lvl="2"/>
            <a:r>
              <a:rPr lang="en-US"/>
              <a:t>move elements with indices greater than or equal to index</a:t>
            </a:r>
            <a:br>
              <a:rPr lang="en-US"/>
            </a:br>
            <a:r>
              <a:rPr lang="en-US"/>
              <a:t>one slot to the right</a:t>
            </a:r>
            <a:br>
              <a:rPr lang="en-US"/>
            </a:br>
            <a:r>
              <a:rPr lang="en-US" b="1">
                <a:solidFill>
                  <a:schemeClr val="accent6">
                    <a:lumMod val="50000"/>
                  </a:schemeClr>
                </a:solidFill>
              </a:rPr>
              <a:t>☠️ like in HW02 (text box), need to iterate backwards</a:t>
            </a:r>
          </a:p>
          <a:p>
            <a:pPr lvl="1"/>
            <a:r>
              <a:rPr lang="en-US"/>
              <a:t>write new element and increment length</a:t>
            </a:r>
          </a:p>
        </p:txBody>
      </p:sp>
    </p:spTree>
    <p:extLst>
      <p:ext uri="{BB962C8B-B14F-4D97-AF65-F5344CB8AC3E}">
        <p14:creationId xmlns:p14="http://schemas.microsoft.com/office/powerpoint/2010/main" val="226587612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47BB-5BD6-F038-15C4-4DF557D8573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F12574E-5E3C-6BE0-C266-B2DCD3E787BE}"/>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F712B3D-9E63-A331-8BF0-0458C0A624A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9D7855A8-0580-A444-FDED-53080A318A7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410A6424-F814-7609-8867-B7CBD210DB6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0C0CB84-09F1-D387-B5FE-DA08C42D08CC}"/>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4E02B6A-D9E5-4A3D-C893-A8F3C7906F2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6F9B77B-ED31-0DFF-31BD-9EFE612BECB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612D849-7506-2F62-A6C6-2A20EF3D069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8E9F074B-3E7C-F238-62E7-05FB63E95CBC}"/>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8327FC75-4602-7AA6-0016-F12A0CB84C86}"/>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72C7D9A4-FA4E-EE11-889C-B924B4D27A68}"/>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FC090EE-1FC5-6CF6-7BC1-9A175ABC782A}"/>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43D9F598-62E0-18DE-9535-45FBB9FFBAA9}"/>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00B9FEF7-AEEA-D2DA-459D-A63A975F023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5D301CE0-CDF1-C9DC-47D9-875C7279D778}"/>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D57D3220-F6C2-0ECA-C262-9FDE3CBBA918}"/>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20AC4A5B-EF9F-545C-3F48-7AC5A401E6F4}"/>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B8E7C21-8AD3-0A44-AEB6-D88557F7CC77}"/>
              </a:ext>
            </a:extLst>
          </p:cNvPr>
          <p:cNvSpPr txBox="1"/>
          <p:nvPr/>
        </p:nvSpPr>
        <p:spPr>
          <a:xfrm>
            <a:off x="5249098" y="161334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43721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2B2C0-CEA9-E087-4BF6-F2AA03D7D40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C862F7-CAD7-8738-47F0-9A16BD4FDBD9}"/>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7F9A0117-5FD7-92A6-58AB-1843A200B42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079FE23-5D26-6B16-3026-41083767D9C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E8906B7-C27A-707E-FA77-9152275C7B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5CD7F6C-31AA-EB84-8C2B-0A755BAC69A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271E253-FC07-BD13-3C7C-6E4F0976B0B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1512BF7F-6462-F698-069D-D3BE8DB6C1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5AB5DCF1-3793-BEF4-D055-E77F3A56A73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199D6CDE-3398-73AF-2251-B2B358A58A3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E7B450D-7ECF-7BD3-EB61-9CE251BBE7AD}"/>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84C78145-FCE9-DF5A-A209-9BD9544E7053}"/>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FBEEFE0B-BFBE-D78F-5B15-946507CCC173}"/>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65233557-3A2E-5BD6-901B-C5697FC442A4}"/>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EAEA3CB6-D4F4-DECB-A7AD-C70AF3EE78C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8C1DEF5-2ECA-35AF-64BA-C0A517C9601D}"/>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F2420065-6887-9AA8-567D-6116C4B5E40A}"/>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TextBox 13">
            <a:extLst>
              <a:ext uri="{FF2B5EF4-FFF2-40B4-BE49-F238E27FC236}">
                <a16:creationId xmlns:a16="http://schemas.microsoft.com/office/drawing/2014/main" id="{F220F908-D771-B41F-48E7-34208A201E11}"/>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DC1FCFEB-3ECC-4F67-0089-5A9054F0A4C0}"/>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457CF06F-19B2-61EE-A762-44C6BDBBEB33}"/>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83892564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D341E-0483-A24C-6B95-4FBFB8CE84F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85724E7-B823-3E9B-0354-1037A6C52DB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2A8CAAB9-EEDB-419A-A4DF-65F11FEF6EB0}"/>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E7C1C8FD-E378-7C64-C7B7-7A8FF8F09795}"/>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1D491594-3542-6D06-4FC8-9D5D20C20A30}"/>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0A5FDC0A-26E2-7D11-6E7C-ED5A15563BB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9BDFB9B-8245-3C1A-1271-2661AB69D180}"/>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8F05CD7-59B3-EA91-2AB0-D78C7718C4C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F07F70A-6D10-F861-7D6B-A961E4A2B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CB719D7-427A-40EF-42AE-E57B3CCC93F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581C738C-4085-03AD-E949-BDB70D696A7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344C502-3192-AC4C-EC3D-9C77D5498BE6}"/>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75C2C07-9CD9-BFDB-0912-E1EF69643B9C}"/>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147DEFF-38A6-E1B1-1623-4AC51702B781}"/>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8781B7E9-8546-EE34-35F2-A19164A68EC5}"/>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91FC9491-436D-9844-97F5-1554953E7E9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2407905-CDAB-93AB-61CA-50B8F3433D8E}"/>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9E08778B-7C70-EFA1-F964-90FC513BEB89}"/>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89D89E93-36EF-06A7-112C-2CE956B6A71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5FF695C4-F8C0-D782-1920-608A307DD0D8}"/>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228446110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436CD-128A-7407-DB03-4E6151BCDBA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5CAC6780-4D28-6D4B-1818-BC5B94276852}"/>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8BFC1AF5-F74E-1B18-4834-811E26DDDAC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678EAA3E-29C1-6CF7-2E8E-E8C582B1B85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43BD7A6-D188-A3E9-37ED-CDF1EAC71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F3D7C4E0-1782-8B0A-91F9-53344875132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7C40153B-C826-4252-EC1B-C6022D0FD8E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0FA899A4-2203-64EB-DF26-F82C036166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07DDD291-F814-02AD-F0B3-7FAEB094FB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74299CC4-7C7E-3F22-E397-14C78F11926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20EE96DE-4C0A-8896-9E7A-A92F00A28B25}"/>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C707084-94AD-C220-0495-BF3DE8DE5B3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95C6BEAA-D88F-DA6D-2288-B5C991E00130}"/>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CA242D1-060D-F991-61A0-ED6189C6FF61}"/>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719F0F9A-FE01-57E3-D9F1-8FAD06307B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9A3C14F9-996E-C1B2-5ED3-631D81367D1C}"/>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D9FDA2DD-E9D5-DC58-84D5-5761B9D8C19B}"/>
              </a:ext>
            </a:extLst>
          </p:cNvPr>
          <p:cNvSpPr txBox="1"/>
          <p:nvPr/>
        </p:nvSpPr>
        <p:spPr>
          <a:xfrm>
            <a:off x="607205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 name="Rectangle 2">
            <a:extLst>
              <a:ext uri="{FF2B5EF4-FFF2-40B4-BE49-F238E27FC236}">
                <a16:creationId xmlns:a16="http://schemas.microsoft.com/office/drawing/2014/main" id="{92021C7F-1A8B-FA5D-E2A6-2A07A50B4849}"/>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FAFD223-02F4-05A2-CBC5-C8086EEB9D92}"/>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4654760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82FD-1D6A-7905-09AF-79FA009ED181}"/>
              </a:ext>
            </a:extLst>
          </p:cNvPr>
          <p:cNvSpPr>
            <a:spLocks noGrp="1"/>
          </p:cNvSpPr>
          <p:nvPr>
            <p:ph type="title"/>
          </p:nvPr>
        </p:nvSpPr>
        <p:spPr/>
        <p:txBody>
          <a:bodyPr/>
          <a:lstStyle/>
          <a:p>
            <a:r>
              <a:rPr lang="en-US" sz="4800" b="1"/>
              <a:t>☠️ like in HW02 (text box), need to iterate backwards</a:t>
            </a:r>
            <a:endParaRPr lang="en-US" sz="4800"/>
          </a:p>
        </p:txBody>
      </p:sp>
    </p:spTree>
    <p:extLst>
      <p:ext uri="{BB962C8B-B14F-4D97-AF65-F5344CB8AC3E}">
        <p14:creationId xmlns:p14="http://schemas.microsoft.com/office/powerpoint/2010/main" val="123696711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DE64B83-0ACB-F0D7-9533-00A82F4D89F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DD1C07F-D1F2-411A-F297-018B7D810DEA}"/>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54FBB256-4B30-3B03-3AC8-AB1301188517}"/>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73198D11-37B5-6510-2DC5-C3176353ED8D}"/>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6D25CC4-5CE3-211C-95D0-0ED66C9FA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6B50584-28FB-BACC-8F71-C0F2D26CB6B9}"/>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84BFE54-E620-C013-CC82-5FE243BA831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BFEF8B8-5755-EB97-4E77-6A4CF601E5E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2BAA5C9-6131-8E51-D67E-E640B9165FC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3594DE02-7A5E-668F-E2C7-7C12F90A30E3}"/>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960B3ADC-45AB-8C50-C5B7-1FC2574B7297}"/>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0E51FD43-29A2-E8C5-73A7-4BD0D881D88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A5076F6-C66A-776C-44A4-9C1658950B8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4081D9CB-63D9-A300-DAB6-E817C351A08E}"/>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A7F5A596-E918-C32C-EE0A-40F2934E10C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3384652A-695D-4D99-7FB0-ADA45CE14055}"/>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146BCD59-153B-DF9F-04F0-3B146C16609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D6654058-14C6-2E11-8998-18D2B9E13E9F}"/>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D927E33D-E96B-FAC9-0B09-ECD94291325A}"/>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48605616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1687CF-C73B-2383-1C87-8CF6CEF5A3E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76130E-2620-580C-20D2-439866418927}"/>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BBFDFA5-3630-B4E3-43F3-759A589B415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0B077A56-68B3-E778-4471-94942996FBB2}"/>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03D4978-8FA4-37C8-1AE2-D73B4A54FB0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2386602-F6DA-90B0-2A0F-13BA9F262EAB}"/>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A3E7B53-E5B5-8AE2-B1F9-E496F117C30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F509C03-9A23-50C8-B726-9DB6404F359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5175F88-BB26-59A4-5F42-D4D76CE9E95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D6965790-9A5F-8756-FFE8-4268882336B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7C33AC45-30FC-C429-37A6-1BE0C7BE195B}"/>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61F6DC3-890E-8986-63C9-600E1136A30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0F073CFA-5B2D-9D52-BECE-473E5BDA89EA}"/>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6FAA0E4A-30F2-0E8C-7E79-F0F8BA31FF4C}"/>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194E789F-8E57-5885-B6D1-772E191E2270}"/>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3" name="Rectangle 2">
            <a:extLst>
              <a:ext uri="{FF2B5EF4-FFF2-40B4-BE49-F238E27FC236}">
                <a16:creationId xmlns:a16="http://schemas.microsoft.com/office/drawing/2014/main" id="{426A2A74-9892-DF3D-4E00-5F9CD4FC142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 name="TextBox 1">
            <a:extLst>
              <a:ext uri="{FF2B5EF4-FFF2-40B4-BE49-F238E27FC236}">
                <a16:creationId xmlns:a16="http://schemas.microsoft.com/office/drawing/2014/main" id="{9E0DE9CC-1065-F8D8-A0A8-FE7AD07EEC39}"/>
              </a:ext>
            </a:extLst>
          </p:cNvPr>
          <p:cNvSpPr txBox="1"/>
          <p:nvPr/>
        </p:nvSpPr>
        <p:spPr>
          <a:xfrm>
            <a:off x="527928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8" name="Title 34">
            <a:extLst>
              <a:ext uri="{FF2B5EF4-FFF2-40B4-BE49-F238E27FC236}">
                <a16:creationId xmlns:a16="http://schemas.microsoft.com/office/drawing/2014/main" id="{90F79270-DE0A-F7AB-C336-7C13BD786EE2}"/>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91698346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91EBC2-8091-1AF4-A7C2-05A2A950223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9C7FC93-2FC2-56A2-4C61-E6D303F9AE4F}"/>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622F3C7-DC8A-ED62-43EB-39032627B13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356C656-8EF9-84F6-2B84-66A709389015}"/>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14DD23-4FEE-CBC2-BCA9-3BB72E079F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EF22D90D-5A02-BED5-596F-0A89B2323B65}"/>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57087D03-4DAD-6AE3-969F-405273496C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39D51595-CC1C-AEC9-E994-5F7CD1E9FCC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E517CB15-C26A-60E9-FB2D-E6E7CB2EB0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grpSp>
      <p:sp>
        <p:nvSpPr>
          <p:cNvPr id="12" name="TextBox 11">
            <a:extLst>
              <a:ext uri="{FF2B5EF4-FFF2-40B4-BE49-F238E27FC236}">
                <a16:creationId xmlns:a16="http://schemas.microsoft.com/office/drawing/2014/main" id="{2D424E4C-B41A-CC43-723D-BB24486F9D5E}"/>
              </a:ext>
            </a:extLst>
          </p:cNvPr>
          <p:cNvSpPr txBox="1"/>
          <p:nvPr/>
        </p:nvSpPr>
        <p:spPr>
          <a:xfrm>
            <a:off x="2969416" y="1606184"/>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05EB86EF-CD0F-B191-3E57-26E1572DBB4D}"/>
              </a:ext>
            </a:extLst>
          </p:cNvPr>
          <p:cNvSpPr txBox="1"/>
          <p:nvPr/>
        </p:nvSpPr>
        <p:spPr>
          <a:xfrm>
            <a:off x="4489254" y="1622829"/>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1" name="TextBox 30">
            <a:extLst>
              <a:ext uri="{FF2B5EF4-FFF2-40B4-BE49-F238E27FC236}">
                <a16:creationId xmlns:a16="http://schemas.microsoft.com/office/drawing/2014/main" id="{F81FD962-B5B7-9944-7C47-6D52F4708838}"/>
              </a:ext>
            </a:extLst>
          </p:cNvPr>
          <p:cNvSpPr txBox="1"/>
          <p:nvPr/>
        </p:nvSpPr>
        <p:spPr>
          <a:xfrm>
            <a:off x="3692431" y="1613345"/>
            <a:ext cx="564540" cy="52321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2" name="TextBox 31">
            <a:extLst>
              <a:ext uri="{FF2B5EF4-FFF2-40B4-BE49-F238E27FC236}">
                <a16:creationId xmlns:a16="http://schemas.microsoft.com/office/drawing/2014/main" id="{7D7AE3A0-A7C8-80F2-FF35-F34EE0A11207}"/>
              </a:ext>
            </a:extLst>
          </p:cNvPr>
          <p:cNvSpPr txBox="1"/>
          <p:nvPr/>
        </p:nvSpPr>
        <p:spPr>
          <a:xfrm>
            <a:off x="312915" y="1612230"/>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internalArray</a:t>
            </a:r>
          </a:p>
        </p:txBody>
      </p:sp>
      <p:sp>
        <p:nvSpPr>
          <p:cNvPr id="33" name="TextBox 32">
            <a:extLst>
              <a:ext uri="{FF2B5EF4-FFF2-40B4-BE49-F238E27FC236}">
                <a16:creationId xmlns:a16="http://schemas.microsoft.com/office/drawing/2014/main" id="{CDA01C44-690B-C85D-2AEA-514DBFE7963C}"/>
              </a:ext>
            </a:extLst>
          </p:cNvPr>
          <p:cNvSpPr txBox="1"/>
          <p:nvPr/>
        </p:nvSpPr>
        <p:spPr>
          <a:xfrm>
            <a:off x="359087" y="501144"/>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length</a:t>
            </a:r>
          </a:p>
        </p:txBody>
      </p:sp>
      <p:sp>
        <p:nvSpPr>
          <p:cNvPr id="34" name="TextBox 33">
            <a:extLst>
              <a:ext uri="{FF2B5EF4-FFF2-40B4-BE49-F238E27FC236}">
                <a16:creationId xmlns:a16="http://schemas.microsoft.com/office/drawing/2014/main" id="{C259F50A-F623-CE95-375D-178F9B25E194}"/>
              </a:ext>
            </a:extLst>
          </p:cNvPr>
          <p:cNvSpPr txBox="1"/>
          <p:nvPr/>
        </p:nvSpPr>
        <p:spPr>
          <a:xfrm>
            <a:off x="1733469" y="316477"/>
            <a:ext cx="66404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66D9ED">
                    <a:lumMod val="75000"/>
                  </a:srgbClr>
                </a:solidFill>
                <a:effectLst/>
                <a:uLnTx/>
                <a:uFillTx/>
                <a:latin typeface="Consolas"/>
                <a:ea typeface="+mn-ea"/>
                <a:cs typeface="+mn-cs"/>
              </a:rPr>
              <a:t>4</a:t>
            </a:r>
          </a:p>
        </p:txBody>
      </p:sp>
      <p:sp>
        <p:nvSpPr>
          <p:cNvPr id="41" name="Title 34">
            <a:extLst>
              <a:ext uri="{FF2B5EF4-FFF2-40B4-BE49-F238E27FC236}">
                <a16:creationId xmlns:a16="http://schemas.microsoft.com/office/drawing/2014/main" id="{EE43403A-76C6-801F-57FC-6A728C284778}"/>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2)</a:t>
            </a:r>
          </a:p>
        </p:txBody>
      </p:sp>
      <p:sp>
        <p:nvSpPr>
          <p:cNvPr id="3" name="Rectangle 2">
            <a:extLst>
              <a:ext uri="{FF2B5EF4-FFF2-40B4-BE49-F238E27FC236}">
                <a16:creationId xmlns:a16="http://schemas.microsoft.com/office/drawing/2014/main" id="{4F665888-79FD-1A0D-2919-97620E794331}"/>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 name="TextBox 1">
            <a:extLst>
              <a:ext uri="{FF2B5EF4-FFF2-40B4-BE49-F238E27FC236}">
                <a16:creationId xmlns:a16="http://schemas.microsoft.com/office/drawing/2014/main" id="{27796D10-E3A4-A39D-8696-975ED21EDA3B}"/>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5C50D5D7-9EC8-DE51-8BF5-EFD2DD2F9C86}"/>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4660023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5D124B-5837-3CA6-EEAA-211F3CFAF5E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314B87E-3FF0-608D-A752-07949F329137}"/>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FBC25AAD-88A4-AC62-F873-9865E8B5F6ED}"/>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6CB0DD55-6488-DE04-BD9D-88B61F76FF88}"/>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30D4E84B-DD71-7B38-D805-2E6AEA3E99BC}"/>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D207382-9687-5231-D2D0-49A62BFA052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BC881F3-766E-4AB0-0203-3B8AF0237E1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0767A63-04AA-3EDC-5475-C73D108063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D063D4EF-4A5F-9DAB-E45B-247EAA6312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D6DD05F-4AFE-3AF2-2D15-50B999A075E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66D10827-B6B7-0073-85B3-EB875323CED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C9E6C617-B1AA-52EE-C1DD-3B1B65E032E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8F827F11-3A11-9A6D-FFFA-AA2562E4899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CF897D03-A203-50B9-7BCD-41A012F764D3}"/>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9A2A9257-E8C1-838A-FA85-F3E63D6F4B1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C4F7C73-0D22-CF0C-E804-DDAF1A9A8689}"/>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DA361397-F84F-BAAB-76DB-EE40507946B0}"/>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47EA6435-704A-3783-B425-C660FB8A273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FD28362F-D786-32BE-240C-B45C67B75F24}"/>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8" name="TextBox 17">
            <a:extLst>
              <a:ext uri="{FF2B5EF4-FFF2-40B4-BE49-F238E27FC236}">
                <a16:creationId xmlns:a16="http://schemas.microsoft.com/office/drawing/2014/main" id="{9943C1A2-5517-C5A1-3EF7-7824E882DE78}"/>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277915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A05176-D6CA-A736-B859-1119092A815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BF6AF92-BEC1-FBBE-0DFA-8E76A11741BC}"/>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5D65ED5-5705-D5BE-3591-E906BCDF0FE0}"/>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53F304B-8668-F34B-5B30-B8CB4565DDCB}"/>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B22104C0-E9A5-7682-7DA5-3690E4603BC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14EC1E-37DE-CBCF-AC31-830F876ED214}"/>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6188CD2A-183C-9349-F57D-743629B28C5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CCDF743-7E13-50E6-00FD-EC25B3E91FD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2540B670-C5EE-B69F-80BB-8FBCDB274AA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246DFC1B-11F1-09A2-D867-54EB92B6C4F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161D5E5D-FE20-D8F4-F295-7816CBC347A6}"/>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98237DC-A38D-678F-0A5A-17281019ED03}"/>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85625B81-3632-8ED2-C83C-83D9696CFB55}"/>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35A6DE27-B2F9-FC04-E11B-22FCDB62F7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04D576D2-4EC8-75ED-1F05-26161569C991}"/>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059BAC19-2628-754C-69DF-43537F7036C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87730960-C7F6-5CB5-D3DA-365600383A40}"/>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E8FF3B5-F15D-19A8-1CC4-A7F4718719DD}"/>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034EB9E-C1E2-2402-C52E-E6AA84EAB367}"/>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3DBC068F-B4E2-EB24-06BF-17243FF48D54}"/>
              </a:ext>
            </a:extLst>
          </p:cNvPr>
          <p:cNvCxnSpPr/>
          <p:nvPr/>
        </p:nvCxnSpPr>
        <p:spPr>
          <a:xfrm>
            <a:off x="1076960" y="172720"/>
            <a:ext cx="6786880" cy="407416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F2AF669-888A-E415-3778-562712128D22}"/>
              </a:ext>
            </a:extLst>
          </p:cNvPr>
          <p:cNvCxnSpPr>
            <a:cxnSpLocks/>
          </p:cNvCxnSpPr>
          <p:nvPr/>
        </p:nvCxnSpPr>
        <p:spPr>
          <a:xfrm flipV="1">
            <a:off x="1076960" y="325120"/>
            <a:ext cx="6990080" cy="3769360"/>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798619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5B411-F922-5097-6159-A5A14A840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BF55F-DE3D-C8E0-1ECA-243A5285E374}"/>
              </a:ext>
            </a:extLst>
          </p:cNvPr>
          <p:cNvSpPr>
            <a:spLocks noGrp="1"/>
          </p:cNvSpPr>
          <p:nvPr>
            <p:ph type="title"/>
          </p:nvPr>
        </p:nvSpPr>
        <p:spPr/>
        <p:txBody>
          <a:bodyPr/>
          <a:lstStyle/>
          <a:p>
            <a:r>
              <a:rPr lang="en-US"/>
              <a:t>final note on </a:t>
            </a:r>
            <a:r>
              <a:rPr lang="en-US">
                <a:latin typeface="+mj-lt"/>
              </a:rPr>
              <a:t>add</a:t>
            </a:r>
            <a:endParaRPr lang="en-US" sz="8800"/>
          </a:p>
        </p:txBody>
      </p:sp>
    </p:spTree>
    <p:extLst>
      <p:ext uri="{BB962C8B-B14F-4D97-AF65-F5344CB8AC3E}">
        <p14:creationId xmlns:p14="http://schemas.microsoft.com/office/powerpoint/2010/main" val="168911250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50202-9094-20B4-FEA7-7E7AECE33CF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087A74-FC92-A756-9FBF-D509DC20974A}"/>
              </a:ext>
            </a:extLst>
          </p:cNvPr>
          <p:cNvSpPr>
            <a:spLocks noGrp="1"/>
          </p:cNvSpPr>
          <p:nvPr>
            <p:ph type="title"/>
          </p:nvPr>
        </p:nvSpPr>
        <p:spPr/>
        <p:txBody>
          <a:bodyPr/>
          <a:lstStyle/>
          <a:p>
            <a:r>
              <a:rPr lang="en-US"/>
              <a:t>final note on </a:t>
            </a:r>
            <a:r>
              <a:rPr lang="en-US">
                <a:latin typeface="+mj-lt"/>
              </a:rPr>
              <a:t>add</a:t>
            </a:r>
          </a:p>
        </p:txBody>
      </p:sp>
      <p:sp>
        <p:nvSpPr>
          <p:cNvPr id="6" name="Content Placeholder 5">
            <a:extLst>
              <a:ext uri="{FF2B5EF4-FFF2-40B4-BE49-F238E27FC236}">
                <a16:creationId xmlns:a16="http://schemas.microsoft.com/office/drawing/2014/main" id="{CAE6582D-13C8-8E1C-4B89-E3CEF32D97F5}"/>
              </a:ext>
            </a:extLst>
          </p:cNvPr>
          <p:cNvSpPr>
            <a:spLocks noGrp="1"/>
          </p:cNvSpPr>
          <p:nvPr>
            <p:ph sz="quarter" idx="10"/>
          </p:nvPr>
        </p:nvSpPr>
        <p:spPr/>
        <p:txBody>
          <a:bodyPr/>
          <a:lstStyle/>
          <a:p>
            <a:r>
              <a:rPr lang="en-US">
                <a:cs typeface="Consolas" panose="020B0609020204030204" pitchFamily="49" charset="0"/>
              </a:rPr>
              <a:t>the special-case </a:t>
            </a:r>
            <a:r>
              <a:rPr lang="en-US" sz="1800">
                <a:latin typeface="Consolas" panose="020B0609020204030204" pitchFamily="49" charset="0"/>
                <a:cs typeface="Consolas" panose="020B0609020204030204" pitchFamily="49" charset="0"/>
              </a:rPr>
              <a:t>add</a:t>
            </a:r>
            <a:r>
              <a:rPr lang="en-US" sz="1800">
                <a:cs typeface="Consolas" panose="020B0609020204030204" pitchFamily="49" charset="0"/>
              </a:rPr>
              <a:t> to end</a:t>
            </a:r>
            <a:r>
              <a:rPr lang="en-US">
                <a:cs typeface="Consolas" panose="020B0609020204030204" pitchFamily="49" charset="0"/>
              </a:rPr>
              <a:t> (append)</a:t>
            </a:r>
            <a:br>
              <a:rPr lang="en-US">
                <a:cs typeface="Consolas" panose="020B0609020204030204" pitchFamily="49" charset="0"/>
              </a:rPr>
            </a:br>
            <a:r>
              <a:rPr lang="en-US">
                <a:cs typeface="Consolas" panose="020B0609020204030204" pitchFamily="49" charset="0"/>
              </a:rPr>
              <a:t>can be implemented using the general-purpose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342886" lvl="1"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length</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46019233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a:t>
            </a:r>
          </a:p>
        </p:txBody>
      </p:sp>
    </p:spTree>
    <p:extLst>
      <p:ext uri="{BB962C8B-B14F-4D97-AF65-F5344CB8AC3E}">
        <p14:creationId xmlns:p14="http://schemas.microsoft.com/office/powerpoint/2010/main" val="315695097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268915"/>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36680" y="1402435"/>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7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90348</TotalTime>
  <Words>32465</Words>
  <Application>Microsoft Macintosh PowerPoint</Application>
  <PresentationFormat>On-screen Show (16:9)</PresentationFormat>
  <Paragraphs>4994</Paragraphs>
  <Slides>798</Slides>
  <Notes>107</Notes>
  <HiddenSlides>19</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798</vt:i4>
      </vt:variant>
    </vt:vector>
  </HeadingPairs>
  <TitlesOfParts>
    <vt:vector size="811" baseType="lpstr">
      <vt:lpstr>Arial</vt:lpstr>
      <vt:lpstr>Calibri</vt:lpstr>
      <vt:lpstr>Cambria Math</vt:lpstr>
      <vt:lpstr>Comic Sans MS</vt:lpstr>
      <vt:lpstr>Consolas</vt:lpstr>
      <vt:lpstr>Impact</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vt:lpstr>
      <vt:lpstr>Week03b</vt:lpstr>
      <vt:lpstr>static (wrapping up last lecture)</vt:lpstr>
      <vt:lpstr>static variables and static methods</vt:lpstr>
      <vt:lpstr>instance variables vs static variables</vt:lpstr>
      <vt:lpstr>instance methods vs static methods</vt:lpstr>
      <vt:lpstr>and now... today's lecture!</vt:lpstr>
      <vt:lpstr>☠️ this is the hardest lecture in 136</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 🥲)</vt:lpstr>
      <vt:lpstr>note: i am intentionally breaking these examples into many steps to teach you about memory  don't actually code this way! int foo = 7; // &lt;-- Good!</vt:lpstr>
      <vt:lpstr>memory FUNdaMENTALs</vt:lpstr>
      <vt:lpstr>the two kinds of variables in Java</vt:lpstr>
      <vt:lpstr>a variable in Java is either...  a primitive or a reference to an Object</vt:lpstr>
      <vt:lpstr>primitives (review)</vt:lpstr>
      <vt:lpstr>primitive types</vt:lpstr>
      <vt:lpstr>boolean, char, double, int</vt:lpstr>
      <vt:lpstr>primitives</vt:lpstr>
      <vt:lpstr>references to Objects</vt:lpstr>
      <vt:lpstr>references (1/2)</vt:lpstr>
      <vt:lpstr>references (2/2)</vt:lpstr>
      <vt:lpstr>null</vt:lpstr>
      <vt:lpstr>null (1/2)</vt:lpstr>
      <vt:lpstr>null (2/2)</vt:lpstr>
      <vt:lpstr>the stack and the heap (where stuff lives)</vt:lpstr>
      <vt:lpstr>overview</vt:lpstr>
      <vt:lpstr>let's get more specific than saying "variables live in memory"  we divide memory into two parts: the stack and the heap </vt:lpstr>
      <vt:lpstr>PowerPoint Presentation</vt:lpstr>
      <vt:lpstr>primitives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live on the heap (but references to objects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variables disappear when they leave scope  Objects are garbage collected when nothing refers to them anymore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garbage collector</vt:lpstr>
      <vt:lpstr>garbage collector</vt:lpstr>
      <vt:lpstr>[review all examples at least one more time]</vt:lpstr>
      <vt:lpstr>passing arguments to functions</vt:lpstr>
      <vt:lpstr>arguments to functions are passed by value  (a copy of the) value of the primitive or (a copy of the) value of the reference</vt:lpstr>
      <vt:lpstr>primitives are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are also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Week03c</vt:lpstr>
      <vt:lpstr>PowerPoint Presentation</vt:lpstr>
      <vt:lpstr>PowerPoint Presentation</vt:lpstr>
      <vt:lpstr>PowerPoint Presentation</vt:lpstr>
      <vt:lpstr>PowerPoint Presentation</vt:lpstr>
      <vt:lpstr>built-in classes (classes that are "built in" to Java)</vt:lpstr>
      <vt:lpstr>built-in classes are "special" (they break the rules of other classes in Java)</vt:lpstr>
      <vt:lpstr>review: instantiating a class (creating an object)</vt:lpstr>
      <vt:lpstr>constructors</vt:lpstr>
      <vt:lpstr>review: array</vt:lpstr>
      <vt:lpstr>creating an array (1/2)</vt:lpstr>
      <vt:lpstr>creating an array (2/2)</vt:lpstr>
      <vt:lpstr>String</vt:lpstr>
      <vt:lpstr>String (1/2)</vt:lpstr>
      <vt:lpstr>String (2/2)</vt:lpstr>
      <vt:lpstr>String concatenation (1/2)</vt:lpstr>
      <vt:lpstr>String concatenation (2/2)</vt:lpstr>
      <vt:lpstr>inside of a String (1/4)</vt:lpstr>
      <vt:lpstr>inside of a String (2/4)</vt:lpstr>
      <vt:lpstr>XStringExample</vt:lpstr>
      <vt:lpstr>inside of a String (3/4)</vt:lpstr>
      <vt:lpstr>interlude</vt:lpstr>
      <vt:lpstr>inside a String (4/4)</vt:lpstr>
      <vt:lpstr>questions on HW03?</vt:lpstr>
      <vt:lpstr>pool[i] inside of specific updates (don't define enemy1 and enemy2)</vt:lpstr>
      <vt:lpstr>why i gave you a player reference</vt:lpstr>
      <vt:lpstr>this inside of fireBullet</vt:lpstr>
      <vt:lpstr>☕️ the art of coding things in the right order compile and run early, compile and run often</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Week04</vt:lpstr>
      <vt:lpstr>where are we?</vt:lpstr>
      <vt:lpstr>the finest lecture hall in all of Williams College</vt:lpstr>
      <vt:lpstr>at the turning point of CS136</vt:lpstr>
      <vt:lpstr>data structures</vt:lpstr>
      <vt:lpstr>data</vt:lpstr>
      <vt:lpstr>data is numbers</vt:lpstr>
      <vt:lpstr>a data structure helps you organizes your data...  ...the right data structure for a task is... - easy to work with -- programmer time - runs fast -- runtime (user time)</vt:lpstr>
      <vt:lpstr>array list</vt:lpstr>
      <vt:lpstr>array list</vt:lpstr>
      <vt:lpstr>motivation</vt:lpstr>
      <vt:lpstr>arrays are super useful, but...</vt:lpstr>
      <vt:lpstr>arrays are super useful, but... 🧠</vt:lpstr>
      <vt:lpstr>main limitation of arrays: can't change length</vt:lpstr>
      <vt:lpstr>how it works (metaphor)</vt:lpstr>
      <vt:lpstr>let us imagine...</vt:lpstr>
      <vt:lpstr>you have a bunch of pieces of produce you need to put somewhere for quick access, but you don't know how many  ...off to the produce bank we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vt:lpstr>
      <vt:lpstr>array list</vt:lpstr>
      <vt:lpstr>ArrayList&lt;ElementType&gt;</vt:lpstr>
      <vt:lpstr>ArrayList&lt;ElementType&gt;</vt:lpstr>
      <vt:lpstr>usage code</vt:lpstr>
      <vt:lpstr>usage code</vt:lpstr>
      <vt:lpstr>size (length) of the list vs. the list's capacity</vt:lpstr>
      <vt:lpstr>PowerPoint Presentation</vt:lpstr>
      <vt:lpstr>the internal array</vt:lpstr>
      <vt:lpstr>✅ length is not the same thing as capacity</vt:lpstr>
      <vt:lpstr>implementation continued</vt:lpstr>
      <vt:lpstr>ArrayList() { ... } // constructor</vt:lpstr>
      <vt:lpstr>ElementType get(int index) { ... }</vt:lpstr>
      <vt:lpstr>void add(ElementType element) { ... }</vt:lpstr>
      <vt:lpstr>add (details)</vt:lpstr>
      <vt:lpstr>void add(ElementType element) { ... }</vt:lpstr>
      <vt:lpstr>PowerPoint Presentation</vt:lpstr>
      <vt:lpstr>PowerPoint Presentation</vt:lpstr>
      <vt:lpstr>PowerPoint Presentation</vt:lpstr>
      <vt:lpstr>PowerPoint Presentation</vt:lpstr>
      <vt:lpstr>PowerPoint Presentation</vt:lpstr>
      <vt:lpstr>void add(int index, ElementType element)</vt:lpstr>
      <vt:lpstr>PowerPoint Presentation</vt:lpstr>
      <vt:lpstr>PowerPoint Presentation</vt:lpstr>
      <vt:lpstr>PowerPoint Presentation</vt:lpstr>
      <vt:lpstr>PowerPoint Presentation</vt:lpstr>
      <vt:lpstr>☠️ like in HW02 (text box), need to iterate backwards</vt:lpstr>
      <vt:lpstr>PowerPoint Presentation</vt:lpstr>
      <vt:lpstr>PowerPoint Presentation</vt:lpstr>
      <vt:lpstr>PowerPoint Presentation</vt:lpstr>
      <vt:lpstr>PowerPoint Presentation</vt:lpstr>
      <vt:lpstr>PowerPoint Presentation</vt:lpstr>
      <vt:lpstr>final note on add</vt:lpstr>
      <vt:lpstr>final note on add</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617</cp:revision>
  <cp:lastPrinted>2024-09-27T14:56:24Z</cp:lastPrinted>
  <dcterms:created xsi:type="dcterms:W3CDTF">2023-06-11T17:47:53Z</dcterms:created>
  <dcterms:modified xsi:type="dcterms:W3CDTF">2024-09-29T23:12:26Z</dcterms:modified>
</cp:coreProperties>
</file>